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84" r:id="rId4"/>
    <p:sldId id="269" r:id="rId5"/>
    <p:sldId id="264" r:id="rId6"/>
    <p:sldId id="257" r:id="rId7"/>
    <p:sldId id="258" r:id="rId8"/>
    <p:sldId id="259" r:id="rId9"/>
    <p:sldId id="261" r:id="rId10"/>
    <p:sldId id="260" r:id="rId11"/>
    <p:sldId id="272" r:id="rId12"/>
    <p:sldId id="273" r:id="rId13"/>
    <p:sldId id="262" r:id="rId14"/>
    <p:sldId id="263" r:id="rId15"/>
    <p:sldId id="265" r:id="rId16"/>
    <p:sldId id="266" r:id="rId17"/>
    <p:sldId id="267" r:id="rId18"/>
    <p:sldId id="271" r:id="rId19"/>
    <p:sldId id="278" r:id="rId20"/>
    <p:sldId id="277" r:id="rId21"/>
    <p:sldId id="276" r:id="rId22"/>
    <p:sldId id="281" r:id="rId23"/>
    <p:sldId id="274" r:id="rId24"/>
    <p:sldId id="275" r:id="rId25"/>
    <p:sldId id="279" r:id="rId26"/>
    <p:sldId id="280" r:id="rId27"/>
    <p:sldId id="285" r:id="rId28"/>
    <p:sldId id="283"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1E5F7"/>
    <a:srgbClr val="FFFF99"/>
    <a:srgbClr val="FFFFCC"/>
    <a:srgbClr val="A2F4A6"/>
    <a:srgbClr val="79E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2634" y="-8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14.09.2022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14.09.2022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14.09.2022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14.09.2022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14.09.2022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14.09.2022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14.09.2022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14.09.2022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691680" y="2420888"/>
            <a:ext cx="5760640" cy="2016225"/>
          </a:xfrm>
          <a:solidFill>
            <a:srgbClr val="FFFF00"/>
          </a:solidFill>
        </p:spPr>
        <p:txBody>
          <a:bodyPr/>
          <a:lstStyle/>
          <a:p>
            <a:r>
              <a:rPr lang="tr-TR" dirty="0" smtClean="0"/>
              <a:t>REHBERLİK PROGRAMI </a:t>
            </a:r>
            <a:br>
              <a:rPr lang="tr-TR" dirty="0" smtClean="0"/>
            </a:br>
            <a:r>
              <a:rPr lang="tr-TR" dirty="0" smtClean="0"/>
              <a:t>HAZIRLAMA ESASLARI</a:t>
            </a:r>
            <a:endParaRPr lang="tr-TR" dirty="0"/>
          </a:p>
        </p:txBody>
      </p:sp>
      <p:pic>
        <p:nvPicPr>
          <p:cNvPr id="3" name="2 Resim" descr="PicsArt_09-29-11.49.550001.png"/>
          <p:cNvPicPr>
            <a:picLocks noChangeAspect="1"/>
          </p:cNvPicPr>
          <p:nvPr/>
        </p:nvPicPr>
        <p:blipFill>
          <a:blip r:embed="rId2" cstate="print"/>
          <a:stretch>
            <a:fillRect/>
          </a:stretch>
        </p:blipFill>
        <p:spPr>
          <a:xfrm>
            <a:off x="6300192" y="260648"/>
            <a:ext cx="2078187" cy="1952899"/>
          </a:xfrm>
          <a:prstGeom prst="rect">
            <a:avLst/>
          </a:prstGeom>
        </p:spPr>
      </p:pic>
      <p:pic>
        <p:nvPicPr>
          <p:cNvPr id="4" name="3 Resim" descr="MEB YUVARLAK LOGO.png"/>
          <p:cNvPicPr>
            <a:picLocks noChangeAspect="1"/>
          </p:cNvPicPr>
          <p:nvPr/>
        </p:nvPicPr>
        <p:blipFill>
          <a:blip r:embed="rId3" cstate="print"/>
          <a:stretch>
            <a:fillRect/>
          </a:stretch>
        </p:blipFill>
        <p:spPr>
          <a:xfrm>
            <a:off x="683568" y="188640"/>
            <a:ext cx="2123728" cy="2130831"/>
          </a:xfrm>
          <a:prstGeom prst="rect">
            <a:avLst/>
          </a:prstGeom>
        </p:spPr>
      </p:pic>
      <p:sp>
        <p:nvSpPr>
          <p:cNvPr id="5" name="4 Metin kutusu"/>
          <p:cNvSpPr txBox="1"/>
          <p:nvPr/>
        </p:nvSpPr>
        <p:spPr>
          <a:xfrm>
            <a:off x="1691680" y="4869160"/>
            <a:ext cx="5760640" cy="954107"/>
          </a:xfrm>
          <a:prstGeom prst="rect">
            <a:avLst/>
          </a:prstGeom>
          <a:noFill/>
        </p:spPr>
        <p:txBody>
          <a:bodyPr wrap="square" rtlCol="0">
            <a:spAutoFit/>
          </a:bodyPr>
          <a:lstStyle/>
          <a:p>
            <a:pPr algn="ctr"/>
            <a:r>
              <a:rPr lang="tr-TR" sz="2800" dirty="0" smtClean="0"/>
              <a:t>İsmail YILMAZ</a:t>
            </a:r>
          </a:p>
          <a:p>
            <a:pPr algn="ctr"/>
            <a:r>
              <a:rPr lang="tr-TR" sz="2800" dirty="0" smtClean="0"/>
              <a:t>Birecik Rehberlik ve Araştırma Merkezi</a:t>
            </a:r>
            <a:endParaRPr lang="tr-TR"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88640"/>
            <a:ext cx="8640960" cy="3528391"/>
          </a:xfrm>
        </p:spPr>
        <p:txBody>
          <a:bodyPr>
            <a:normAutofit fontScale="85000" lnSpcReduction="10000"/>
          </a:bodyPr>
          <a:lstStyle/>
          <a:p>
            <a:pPr algn="just"/>
            <a:r>
              <a:rPr lang="tr-TR" u="sng" dirty="0" smtClean="0">
                <a:solidFill>
                  <a:srgbClr val="FF0000"/>
                </a:solidFill>
              </a:rPr>
              <a:t>Rehberlik Hizmetleri Sunum Sistemi (EK-1)</a:t>
            </a:r>
            <a:r>
              <a:rPr lang="tr-TR" dirty="0" smtClean="0"/>
              <a:t>, okul/kurumlar tarafından verilen rehberlik hizmetlerinin standart çerçevesidir.   Sunum sisteminde rehberlik hizmetleri 3 kategoride ele alınır. </a:t>
            </a:r>
          </a:p>
          <a:p>
            <a:pPr algn="just"/>
            <a:r>
              <a:rPr lang="tr-TR" dirty="0" smtClean="0"/>
              <a:t>Öğrencilerle yapılacak çalışmalar Önleyici ve Gelişimsel Hizmetler ve İyileştirici Hizmetler bölümünde yer almaktadır. Veli ve öğretmen grubuna yönelik yapılacak  çalışmalar Destek Hizmetler bölümünde yer almaktadır. </a:t>
            </a:r>
            <a:endParaRPr lang="tr-TR" dirty="0"/>
          </a:p>
        </p:txBody>
      </p:sp>
      <p:pic>
        <p:nvPicPr>
          <p:cNvPr id="4" name="3 Resim" descr="sunum sistemi.jpg"/>
          <p:cNvPicPr>
            <a:picLocks noChangeAspect="1"/>
          </p:cNvPicPr>
          <p:nvPr/>
        </p:nvPicPr>
        <p:blipFill>
          <a:blip r:embed="rId2" cstate="print"/>
          <a:stretch>
            <a:fillRect/>
          </a:stretch>
        </p:blipFill>
        <p:spPr>
          <a:xfrm>
            <a:off x="0" y="3933056"/>
            <a:ext cx="9144000" cy="268589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2708920"/>
            <a:ext cx="8856984" cy="4021907"/>
          </a:xfrm>
        </p:spPr>
        <p:txBody>
          <a:bodyPr>
            <a:normAutofit fontScale="92500"/>
          </a:bodyPr>
          <a:lstStyle/>
          <a:p>
            <a:pPr algn="just"/>
            <a:r>
              <a:rPr lang="tr-TR" dirty="0" smtClean="0"/>
              <a:t>Rehberlik hizmetleri programı hazırlarken REHBERLİK HİZMETLERİ SUNUM </a:t>
            </a:r>
            <a:r>
              <a:rPr lang="tr-TR" dirty="0" err="1" smtClean="0"/>
              <a:t>SİSTEMİ'nde</a:t>
            </a:r>
            <a:r>
              <a:rPr lang="tr-TR" dirty="0" smtClean="0"/>
              <a:t> (Ek-1) yer alan  “grup çalışmaları” bölümünden yararlanılır. </a:t>
            </a:r>
          </a:p>
          <a:p>
            <a:pPr algn="just"/>
            <a:r>
              <a:rPr lang="tr-TR" dirty="0" smtClean="0"/>
              <a:t>"Bireysel çalışmalar" bölümü yıllık rehberlik programı hazırlanırken kullanılmamaktadır. Bireysel çalışmalar, haftalık program (Ek-5) hazırlarken (öğrenci, veli randevuları gibi) kullanılır. </a:t>
            </a:r>
          </a:p>
          <a:p>
            <a:pPr algn="just"/>
            <a:endParaRPr lang="tr-TR" dirty="0"/>
          </a:p>
        </p:txBody>
      </p:sp>
      <p:pic>
        <p:nvPicPr>
          <p:cNvPr id="4" name="3 Resim" descr="sunum sistemi.jpg"/>
          <p:cNvPicPr>
            <a:picLocks noChangeAspect="1"/>
          </p:cNvPicPr>
          <p:nvPr/>
        </p:nvPicPr>
        <p:blipFill>
          <a:blip r:embed="rId2" cstate="print"/>
          <a:stretch>
            <a:fillRect/>
          </a:stretch>
        </p:blipFill>
        <p:spPr>
          <a:xfrm>
            <a:off x="0" y="0"/>
            <a:ext cx="9144000" cy="268589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Haftalık Program (EK-5)</a:t>
            </a:r>
            <a:endParaRPr lang="tr-TR" dirty="0"/>
          </a:p>
        </p:txBody>
      </p:sp>
      <p:sp>
        <p:nvSpPr>
          <p:cNvPr id="4" name="3 Metin kutusu"/>
          <p:cNvSpPr txBox="1"/>
          <p:nvPr/>
        </p:nvSpPr>
        <p:spPr>
          <a:xfrm>
            <a:off x="323528" y="1268760"/>
            <a:ext cx="8568952" cy="430887"/>
          </a:xfrm>
          <a:prstGeom prst="rect">
            <a:avLst/>
          </a:prstGeom>
          <a:noFill/>
        </p:spPr>
        <p:txBody>
          <a:bodyPr wrap="square" rtlCol="0">
            <a:spAutoFit/>
          </a:bodyPr>
          <a:lstStyle/>
          <a:p>
            <a:pPr algn="ctr"/>
            <a:r>
              <a:rPr lang="tr-TR" sz="2200" b="1" dirty="0" smtClean="0">
                <a:solidFill>
                  <a:srgbClr val="FF0000"/>
                </a:solidFill>
              </a:rPr>
              <a:t>Rehberlik öğretmeni olamayan okullarda hazırlanması isteğe bağlı</a:t>
            </a:r>
          </a:p>
        </p:txBody>
      </p:sp>
      <p:pic>
        <p:nvPicPr>
          <p:cNvPr id="5" name="4 Resim" descr="Haftalık Program BOŞ.jpg"/>
          <p:cNvPicPr>
            <a:picLocks noChangeAspect="1"/>
          </p:cNvPicPr>
          <p:nvPr/>
        </p:nvPicPr>
        <p:blipFill>
          <a:blip r:embed="rId2" cstate="print"/>
          <a:stretch>
            <a:fillRect/>
          </a:stretch>
        </p:blipFill>
        <p:spPr>
          <a:xfrm>
            <a:off x="0" y="2060848"/>
            <a:ext cx="9144000" cy="396599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2708920"/>
            <a:ext cx="8784976" cy="4149080"/>
          </a:xfrm>
        </p:spPr>
        <p:txBody>
          <a:bodyPr>
            <a:normAutofit lnSpcReduction="10000"/>
          </a:bodyPr>
          <a:lstStyle/>
          <a:p>
            <a:pPr algn="just"/>
            <a:r>
              <a:rPr lang="tr-TR" sz="2000" dirty="0" smtClean="0">
                <a:solidFill>
                  <a:srgbClr val="FF0000"/>
                </a:solidFill>
              </a:rPr>
              <a:t>YAPILACAK ÇALIŞMA:</a:t>
            </a:r>
            <a:r>
              <a:rPr lang="tr-TR" sz="2000" dirty="0" smtClean="0"/>
              <a:t> REHBERLİK HİZMETLERİ SUNUM </a:t>
            </a:r>
            <a:r>
              <a:rPr lang="tr-TR" sz="2000" dirty="0" err="1" smtClean="0"/>
              <a:t>SİSTEMİ'nde</a:t>
            </a:r>
            <a:r>
              <a:rPr lang="tr-TR" sz="2000" dirty="0" smtClean="0"/>
              <a:t> yer alan  "Grup Çalışmaları" bölümünden seçilen çalışmalar yazılır.</a:t>
            </a:r>
          </a:p>
          <a:p>
            <a:pPr algn="just"/>
            <a:r>
              <a:rPr lang="tr-TR" sz="2000" dirty="0" smtClean="0">
                <a:solidFill>
                  <a:srgbClr val="FF0000"/>
                </a:solidFill>
              </a:rPr>
              <a:t>TARİH:</a:t>
            </a:r>
            <a:r>
              <a:rPr lang="tr-TR" sz="2000" dirty="0" smtClean="0"/>
              <a:t> Gün veya tarih aralığı belirtilebilir.</a:t>
            </a:r>
          </a:p>
          <a:p>
            <a:pPr algn="just"/>
            <a:r>
              <a:rPr lang="tr-TR" sz="2000" dirty="0" smtClean="0">
                <a:solidFill>
                  <a:srgbClr val="FF0000"/>
                </a:solidFill>
              </a:rPr>
              <a:t>HEDEF TÜRÜ: </a:t>
            </a:r>
            <a:r>
              <a:rPr lang="tr-TR" sz="2000" dirty="0" smtClean="0"/>
              <a:t>Yapılacak çalışmanın hangi hedef (genel, özel ya da yerel) türüne yönelik olduğunu gösteren bölümdür. Bu bölümde çalışmanın ait olduğu hedef belirtilir (Genel Hedef 1, Özel Hedef 2 gibi). Yapılacak çalışma o eğitim-öğretim yılı için belirlenen hiçbir hedefe yönelik değilse bu bölüm boş bırakılır.</a:t>
            </a:r>
          </a:p>
          <a:p>
            <a:pPr algn="just"/>
            <a:r>
              <a:rPr lang="tr-TR" sz="2000" dirty="0" smtClean="0">
                <a:solidFill>
                  <a:srgbClr val="FF0000"/>
                </a:solidFill>
              </a:rPr>
              <a:t>AÇIKLAMA: </a:t>
            </a:r>
            <a:r>
              <a:rPr lang="tr-TR" sz="2000" dirty="0" smtClean="0"/>
              <a:t>Yapılacak çalışmanın hangi faaliyet türü ile gerçekleştirileceği (ziyaret, seminer, pano çalışması vb.),  çalışmanın özel ismi (Başarının Yolu etkinliği, hepimiz el ele projesi vb.), hedef kitle (öğrenci, öğretmen vb.) veya çalışmaya ilişkin hatırlatıcı notlar almak için kullanılan bölümdür. </a:t>
            </a:r>
          </a:p>
          <a:p>
            <a:pPr algn="just"/>
            <a:r>
              <a:rPr lang="tr-TR" sz="2000" dirty="0" smtClean="0">
                <a:solidFill>
                  <a:srgbClr val="FF0000"/>
                </a:solidFill>
              </a:rPr>
              <a:t>SINIF/ŞUBE: </a:t>
            </a:r>
            <a:r>
              <a:rPr lang="tr-TR" sz="2000" dirty="0" smtClean="0"/>
              <a:t>Yapılacak çalışmanın hangi sınıf ya da sınıflara yönelik olduğunu gösteren bölümdür.</a:t>
            </a:r>
            <a:endParaRPr lang="tr-TR" sz="2000" dirty="0"/>
          </a:p>
        </p:txBody>
      </p:sp>
      <p:pic>
        <p:nvPicPr>
          <p:cNvPr id="4" name="3 Resim" descr="Ek-3 Formatı.jpg"/>
          <p:cNvPicPr>
            <a:picLocks noChangeAspect="1"/>
          </p:cNvPicPr>
          <p:nvPr/>
        </p:nvPicPr>
        <p:blipFill>
          <a:blip r:embed="rId2" cstate="print"/>
          <a:stretch>
            <a:fillRect/>
          </a:stretch>
        </p:blipFill>
        <p:spPr>
          <a:xfrm>
            <a:off x="1763688" y="0"/>
            <a:ext cx="5616624" cy="270892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229600" cy="1008112"/>
          </a:xfrm>
        </p:spPr>
        <p:txBody>
          <a:bodyPr/>
          <a:lstStyle/>
          <a:p>
            <a:r>
              <a:rPr lang="tr-TR" dirty="0" smtClean="0"/>
              <a:t>Hedef Listesi (EK – 2)</a:t>
            </a:r>
            <a:endParaRPr lang="tr-TR" dirty="0"/>
          </a:p>
        </p:txBody>
      </p:sp>
      <p:sp>
        <p:nvSpPr>
          <p:cNvPr id="3" name="2 İçerik Yer Tutucusu"/>
          <p:cNvSpPr>
            <a:spLocks noGrp="1"/>
          </p:cNvSpPr>
          <p:nvPr>
            <p:ph idx="1"/>
          </p:nvPr>
        </p:nvSpPr>
        <p:spPr>
          <a:xfrm>
            <a:off x="107504" y="980729"/>
            <a:ext cx="8856984" cy="1080120"/>
          </a:xfrm>
        </p:spPr>
        <p:txBody>
          <a:bodyPr>
            <a:normAutofit/>
          </a:bodyPr>
          <a:lstStyle/>
          <a:p>
            <a:pPr algn="just"/>
            <a:r>
              <a:rPr lang="tr-TR" sz="2800" dirty="0" smtClean="0"/>
              <a:t>Genel hedef, yerel hedef ve özel hedefler Bakanlık tarafından yayınlanan hedef listesinden (Ek 2) belirlenir. </a:t>
            </a:r>
            <a:endParaRPr lang="tr-TR" sz="2800" dirty="0"/>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64533"/>
            <a:ext cx="9144000" cy="499346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GENEL HEDEF</a:t>
            </a:r>
            <a:endParaRPr lang="tr-TR" dirty="0"/>
          </a:p>
        </p:txBody>
      </p:sp>
      <p:sp>
        <p:nvSpPr>
          <p:cNvPr id="3" name="2 İçerik Yer Tutucusu"/>
          <p:cNvSpPr>
            <a:spLocks noGrp="1"/>
          </p:cNvSpPr>
          <p:nvPr>
            <p:ph idx="1"/>
          </p:nvPr>
        </p:nvSpPr>
        <p:spPr>
          <a:xfrm>
            <a:off x="457200" y="1600200"/>
            <a:ext cx="8229600" cy="5069160"/>
          </a:xfrm>
        </p:spPr>
        <p:txBody>
          <a:bodyPr>
            <a:normAutofit fontScale="77500" lnSpcReduction="20000"/>
          </a:bodyPr>
          <a:lstStyle/>
          <a:p>
            <a:pPr algn="just"/>
            <a:r>
              <a:rPr lang="tr-TR" dirty="0" smtClean="0"/>
              <a:t>Genel Hedef: Bakanlık tarafından, her eğitim-öğretim yılı için rehberlik hizmetlerine ilişkin öncelikli ihtiyaçlar doğrultusunda belirlenen ve eğitim kurumlarının rehberlik programında yer vermekle yükümlü olduğu çalışmalardır.</a:t>
            </a:r>
          </a:p>
          <a:p>
            <a:pPr algn="just"/>
            <a:r>
              <a:rPr lang="tr-TR" dirty="0" smtClean="0"/>
              <a:t>Her eğitim öğretim yılı için iki genel hedef belirlenir. </a:t>
            </a:r>
            <a:r>
              <a:rPr lang="tr-TR" i="1" dirty="0" smtClean="0"/>
              <a:t>(Rehberlik ve psikolojik danışma servislerinin eğitim kurumlarına özgü çalışmalara daha fazla ağırlık verebilmesi ve belirlenen hedeflere ilişkin çalışmaların daha yoğun olarak sürdürülebilmesi amacıyla </a:t>
            </a:r>
            <a:r>
              <a:rPr lang="tr-TR" i="1" dirty="0" smtClean="0"/>
              <a:t>2022-2023 </a:t>
            </a:r>
            <a:r>
              <a:rPr lang="tr-TR" i="1" dirty="0" smtClean="0"/>
              <a:t>eğitim öğretim yılı için genel ve yerel hedef bir adet, özel hedefler iki adet olarak belirlenecektir.) </a:t>
            </a:r>
          </a:p>
          <a:p>
            <a:pPr algn="just"/>
            <a:r>
              <a:rPr lang="tr-TR" i="1" dirty="0" smtClean="0">
                <a:solidFill>
                  <a:srgbClr val="FF0000"/>
                </a:solidFill>
              </a:rPr>
              <a:t>Genel hedef çalışmalarının öğrenci (orta-ağır düzeyde yetersizliğe sahip öğrenciler hariç), öğretmen ve veli olmak üzere her üç paydaşa yönelik olarak planlanması önerilmektedir. </a:t>
            </a:r>
            <a:endParaRPr lang="tr-TR" dirty="0" smtClean="0">
              <a:solidFill>
                <a:srgbClr val="FF0000"/>
              </a:solidFill>
            </a:endParaRPr>
          </a:p>
          <a:p>
            <a:endParaRPr lang="tr-TR" dirty="0" smtClean="0"/>
          </a:p>
          <a:p>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YEREL HEDEF</a:t>
            </a:r>
            <a:endParaRPr lang="tr-TR" dirty="0"/>
          </a:p>
        </p:txBody>
      </p:sp>
      <p:sp>
        <p:nvSpPr>
          <p:cNvPr id="3" name="2 İçerik Yer Tutucusu"/>
          <p:cNvSpPr>
            <a:spLocks noGrp="1"/>
          </p:cNvSpPr>
          <p:nvPr>
            <p:ph idx="1"/>
          </p:nvPr>
        </p:nvSpPr>
        <p:spPr>
          <a:xfrm>
            <a:off x="457200" y="1484784"/>
            <a:ext cx="8229600" cy="5184576"/>
          </a:xfrm>
        </p:spPr>
        <p:txBody>
          <a:bodyPr>
            <a:normAutofit fontScale="77500" lnSpcReduction="20000"/>
          </a:bodyPr>
          <a:lstStyle/>
          <a:p>
            <a:pPr algn="just"/>
            <a:r>
              <a:rPr lang="tr-TR" dirty="0" smtClean="0"/>
              <a:t>Yerel Hedef: Rehberlik hizmetleri il danışma komisyonları her eğitim öğretim yılı için Bakanlığın belirlediği hedeflerden farklı iki yerel hedef belirler. </a:t>
            </a:r>
          </a:p>
          <a:p>
            <a:pPr algn="just"/>
            <a:r>
              <a:rPr lang="tr-TR" dirty="0" smtClean="0"/>
              <a:t>Yerel hedefler rehberlik ihtiyaç analizlerine göre belirlenen ve eğitim kurumlarının rehberlik programında yer vermekle yükümlü olduğu çalışmalardır. </a:t>
            </a:r>
            <a:r>
              <a:rPr lang="tr-TR" i="1" dirty="0" smtClean="0"/>
              <a:t>(Rehberlik ve psikolojik danışma servislerinin eğitim kurumlarına özgü çalışmalara daha fazla ağırlık verebilmesi ve belirlenen hedeflere ilişkin çalışmaların daha yoğun olarak sürdürülebilmesi amacıyla </a:t>
            </a:r>
            <a:r>
              <a:rPr lang="tr-TR" i="1" dirty="0" smtClean="0"/>
              <a:t>2022-2023 </a:t>
            </a:r>
            <a:r>
              <a:rPr lang="tr-TR" i="1" dirty="0" smtClean="0"/>
              <a:t>eğitim öğretim yılı için genel ve yerel hedef bir adet, özel hedefler iki adet olarak belirlenecektir.) </a:t>
            </a:r>
            <a:endParaRPr lang="tr-TR" dirty="0" smtClean="0"/>
          </a:p>
          <a:p>
            <a:pPr algn="just"/>
            <a:r>
              <a:rPr lang="tr-TR" i="1" dirty="0" smtClean="0">
                <a:solidFill>
                  <a:srgbClr val="FF0000"/>
                </a:solidFill>
              </a:rPr>
              <a:t>Yerel hedef çalışmalarının öğrenci (orta-ağır düzeyde yetersizliğe sahip öğrenciler hariç), öğretmen ve veli olmak üzere her üç paydaşa yönelik olarak planlanması önerilmektedir. </a:t>
            </a:r>
            <a:endParaRPr lang="tr-TR" dirty="0" smtClean="0">
              <a:solidFill>
                <a:srgbClr val="FF0000"/>
              </a:solidFill>
            </a:endParaRPr>
          </a:p>
          <a:p>
            <a:pPr algn="just"/>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ÖZEL HEDEF</a:t>
            </a:r>
            <a:endParaRPr lang="tr-TR" dirty="0"/>
          </a:p>
        </p:txBody>
      </p:sp>
      <p:sp>
        <p:nvSpPr>
          <p:cNvPr id="3" name="2 İçerik Yer Tutucusu"/>
          <p:cNvSpPr>
            <a:spLocks noGrp="1"/>
          </p:cNvSpPr>
          <p:nvPr>
            <p:ph idx="1"/>
          </p:nvPr>
        </p:nvSpPr>
        <p:spPr/>
        <p:txBody>
          <a:bodyPr>
            <a:normAutofit lnSpcReduction="10000"/>
          </a:bodyPr>
          <a:lstStyle/>
          <a:p>
            <a:pPr algn="just"/>
            <a:r>
              <a:rPr lang="tr-TR" sz="2800" dirty="0" smtClean="0"/>
              <a:t>Özel Hedef: Rehberlik ihtiyaç analizi doğrultusunda öğrencilerin öncelikli rehberlik ihtiyacı olarak belirlenen ve eğitim kurumlarının yıllık rehberlik programında yer vermekle yükümlü olduğu çalışmalardır.</a:t>
            </a:r>
          </a:p>
          <a:p>
            <a:r>
              <a:rPr lang="tr-TR" sz="2800" dirty="0" smtClean="0"/>
              <a:t>Eğitim kurumları, her eğitim öğretim yılı için Bakanlığın belirlediği genel ve il danışma komisyonlarının belirlediği yerel hedeflerden farklı iki özel hedef belirler. </a:t>
            </a:r>
            <a:endParaRPr lang="tr-TR" sz="2800" dirty="0"/>
          </a:p>
          <a:p>
            <a:r>
              <a:rPr lang="tr-TR" sz="2800" dirty="0" smtClean="0">
                <a:solidFill>
                  <a:srgbClr val="FF0000"/>
                </a:solidFill>
              </a:rPr>
              <a:t>Rehberlik öğretmeni bulunmayan okullarda özel hedef girişi yapılmaz.</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just"/>
            <a:r>
              <a:rPr lang="tr-TR" dirty="0" smtClean="0"/>
              <a:t>Programda o yıl için belirlenen genel hedef, yerel hedef ve özel hedeflere yönelik çalışmalara yer vermek esastır. </a:t>
            </a:r>
          </a:p>
          <a:p>
            <a:pPr algn="just"/>
            <a:r>
              <a:rPr lang="tr-TR" dirty="0" smtClean="0"/>
              <a:t>Tüm hedeflerin öğrenci, öğretmen ve veli gruplarından her biriyle çalışılması önerilmektedir.</a:t>
            </a:r>
          </a:p>
          <a:p>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971600" y="3068960"/>
            <a:ext cx="7200800" cy="1077218"/>
          </a:xfrm>
          <a:prstGeom prst="rect">
            <a:avLst/>
          </a:prstGeom>
        </p:spPr>
        <p:txBody>
          <a:bodyPr wrap="square">
            <a:spAutoFit/>
          </a:bodyPr>
          <a:lstStyle/>
          <a:p>
            <a:pPr algn="ctr"/>
            <a:r>
              <a:rPr lang="tr-TR" sz="3200" dirty="0" smtClean="0">
                <a:solidFill>
                  <a:srgbClr val="FF0000"/>
                </a:solidFill>
              </a:rPr>
              <a:t>Rehberlik öğretmeni bulunmayan okullarda özel hedef girişi yapılmaz.</a:t>
            </a:r>
          </a:p>
        </p:txBody>
      </p:sp>
      <p:sp>
        <p:nvSpPr>
          <p:cNvPr id="7" name="6 Metin kutusu"/>
          <p:cNvSpPr txBox="1"/>
          <p:nvPr/>
        </p:nvSpPr>
        <p:spPr>
          <a:xfrm>
            <a:off x="251520" y="4149080"/>
            <a:ext cx="8640960" cy="2954655"/>
          </a:xfrm>
          <a:prstGeom prst="rect">
            <a:avLst/>
          </a:prstGeom>
          <a:noFill/>
        </p:spPr>
        <p:txBody>
          <a:bodyPr wrap="square" rtlCol="0">
            <a:spAutoFit/>
          </a:bodyPr>
          <a:lstStyle/>
          <a:p>
            <a:pPr algn="ctr"/>
            <a:r>
              <a:rPr lang="tr-TR" sz="2800" dirty="0" smtClean="0"/>
              <a:t>2022-2023 </a:t>
            </a:r>
            <a:r>
              <a:rPr lang="tr-TR" sz="2800" dirty="0" smtClean="0"/>
              <a:t>eğitim öğretim yılı için;</a:t>
            </a:r>
          </a:p>
          <a:p>
            <a:pPr algn="ctr"/>
            <a:r>
              <a:rPr lang="tr-TR" sz="2800" dirty="0" smtClean="0"/>
              <a:t>Milli Eğitim Bakanlığı tarafından belirlenen genel hedef </a:t>
            </a:r>
            <a:r>
              <a:rPr lang="tr-TR" sz="2800" dirty="0" smtClean="0"/>
              <a:t>“Bilinçli Teknoloji Kullanımı” </a:t>
            </a:r>
            <a:r>
              <a:rPr lang="tr-TR" sz="2800" dirty="0" smtClean="0"/>
              <a:t>olarak belirlenmiştir. Şanlıurfa İl Milli Eğitim Müdürlüğü tarafından belirlenen</a:t>
            </a:r>
          </a:p>
          <a:p>
            <a:pPr algn="ctr"/>
            <a:r>
              <a:rPr lang="tr-TR" sz="2800" dirty="0" smtClean="0"/>
              <a:t>yerel hedef ise </a:t>
            </a:r>
            <a:r>
              <a:rPr lang="tr-TR" sz="2800" dirty="0" smtClean="0"/>
              <a:t>“Yetenekler, Mesleki İlgi ve Değerlerini Tanıma” </a:t>
            </a:r>
            <a:r>
              <a:rPr lang="tr-TR" sz="2800" dirty="0" smtClean="0"/>
              <a:t>olarak belirlenmiştir.</a:t>
            </a:r>
          </a:p>
          <a:p>
            <a:endParaRPr lang="tr-TR" dirty="0"/>
          </a:p>
        </p:txBody>
      </p:sp>
      <p:pic>
        <p:nvPicPr>
          <p:cNvPr id="6" name="5 Resim" descr="Adsız1.png"/>
          <p:cNvPicPr>
            <a:picLocks noChangeAspect="1"/>
          </p:cNvPicPr>
          <p:nvPr/>
        </p:nvPicPr>
        <p:blipFill>
          <a:blip r:embed="rId2" cstate="print"/>
          <a:stretch>
            <a:fillRect/>
          </a:stretch>
        </p:blipFill>
        <p:spPr>
          <a:xfrm>
            <a:off x="0" y="764704"/>
            <a:ext cx="9144000" cy="183803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mi yazı.png"/>
          <p:cNvPicPr>
            <a:picLocks noChangeAspect="1"/>
          </p:cNvPicPr>
          <p:nvPr/>
        </p:nvPicPr>
        <p:blipFill>
          <a:blip r:embed="rId2" cstate="print"/>
          <a:stretch>
            <a:fillRect/>
          </a:stretch>
        </p:blipFill>
        <p:spPr>
          <a:xfrm>
            <a:off x="146107" y="0"/>
            <a:ext cx="8851785"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ylül Plan DOLU.png"/>
          <p:cNvPicPr>
            <a:picLocks noChangeAspect="1"/>
          </p:cNvPicPr>
          <p:nvPr/>
        </p:nvPicPr>
        <p:blipFill>
          <a:blip r:embed="rId2" cstate="print"/>
          <a:stretch>
            <a:fillRect/>
          </a:stretch>
        </p:blipFill>
        <p:spPr>
          <a:xfrm>
            <a:off x="827584" y="155558"/>
            <a:ext cx="7560840" cy="6702442"/>
          </a:xfrm>
          <a:prstGeom prst="rect">
            <a:avLst/>
          </a:prstGeom>
        </p:spPr>
      </p:pic>
      <p:sp>
        <p:nvSpPr>
          <p:cNvPr id="2" name="Metin kutusu 1"/>
          <p:cNvSpPr txBox="1"/>
          <p:nvPr/>
        </p:nvSpPr>
        <p:spPr>
          <a:xfrm>
            <a:off x="827584" y="187589"/>
            <a:ext cx="2016224" cy="400110"/>
          </a:xfrm>
          <a:prstGeom prst="rect">
            <a:avLst/>
          </a:prstGeom>
          <a:noFill/>
        </p:spPr>
        <p:txBody>
          <a:bodyPr wrap="square" rtlCol="0">
            <a:spAutoFit/>
          </a:bodyPr>
          <a:lstStyle/>
          <a:p>
            <a:r>
              <a:rPr lang="tr-TR" sz="2000" b="1" dirty="0" smtClean="0">
                <a:solidFill>
                  <a:srgbClr val="FF0000"/>
                </a:solidFill>
              </a:rPr>
              <a:t>Örnek Program</a:t>
            </a:r>
            <a:endParaRPr lang="tr-TR" sz="20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kim Plan DOLU.png"/>
          <p:cNvPicPr>
            <a:picLocks noChangeAspect="1"/>
          </p:cNvPicPr>
          <p:nvPr/>
        </p:nvPicPr>
        <p:blipFill>
          <a:blip r:embed="rId2" cstate="print"/>
          <a:stretch>
            <a:fillRect/>
          </a:stretch>
        </p:blipFill>
        <p:spPr>
          <a:xfrm>
            <a:off x="418520" y="32863"/>
            <a:ext cx="8306960" cy="6792273"/>
          </a:xfrm>
          <a:prstGeom prst="rect">
            <a:avLst/>
          </a:prstGeom>
        </p:spPr>
      </p:pic>
      <p:sp>
        <p:nvSpPr>
          <p:cNvPr id="3" name="Metin kutusu 2"/>
          <p:cNvSpPr txBox="1"/>
          <p:nvPr/>
        </p:nvSpPr>
        <p:spPr>
          <a:xfrm>
            <a:off x="418520" y="186565"/>
            <a:ext cx="2016224" cy="400110"/>
          </a:xfrm>
          <a:prstGeom prst="rect">
            <a:avLst/>
          </a:prstGeom>
          <a:noFill/>
        </p:spPr>
        <p:txBody>
          <a:bodyPr wrap="square" rtlCol="0">
            <a:spAutoFit/>
          </a:bodyPr>
          <a:lstStyle/>
          <a:p>
            <a:r>
              <a:rPr lang="tr-TR" sz="2000" b="1" dirty="0" smtClean="0">
                <a:solidFill>
                  <a:srgbClr val="FF0000"/>
                </a:solidFill>
              </a:rPr>
              <a:t>Örnek Program</a:t>
            </a:r>
            <a:endParaRPr lang="tr-TR" sz="20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FF00"/>
          </a:solidFill>
        </p:spPr>
        <p:txBody>
          <a:bodyPr/>
          <a:lstStyle/>
          <a:p>
            <a:r>
              <a:rPr lang="tr-TR" dirty="0" smtClean="0"/>
              <a:t>Sınıf Rehberlik Programı</a:t>
            </a:r>
            <a:endParaRPr lang="tr-TR" dirty="0"/>
          </a:p>
        </p:txBody>
      </p:sp>
      <p:sp>
        <p:nvSpPr>
          <p:cNvPr id="3" name="2 İçerik Yer Tutucusu"/>
          <p:cNvSpPr>
            <a:spLocks noGrp="1"/>
          </p:cNvSpPr>
          <p:nvPr>
            <p:ph idx="1"/>
          </p:nvPr>
        </p:nvSpPr>
        <p:spPr>
          <a:xfrm>
            <a:off x="457200" y="1600200"/>
            <a:ext cx="8229600" cy="5141168"/>
          </a:xfrm>
        </p:spPr>
        <p:txBody>
          <a:bodyPr>
            <a:normAutofit fontScale="77500" lnSpcReduction="20000"/>
          </a:bodyPr>
          <a:lstStyle/>
          <a:p>
            <a:pPr algn="just"/>
            <a:r>
              <a:rPr lang="tr-TR" dirty="0" smtClean="0"/>
              <a:t>Sınıf rehberlik hizmetleri programı, sınıf/şube rehber öğretmeni tarafından okul rehberlik programı doğrultusunda sınıfın ihtiyaçları gözetilerek hazırlanır. Öğretmenler programı hazırlarken rehberlik öğretmenleri ile iş birliği yapar. Örneğin bireyi tanıma tekniği uygulamaları ya da rehberlik öğretmeni tarafından sınıf rehberlik programı dahilinde yapılması gereken grup rehberliği etkinlikleri okul rehberlik ve sınıf rehberlik hizmetleri programlarının her ikisinde de yer alır. </a:t>
            </a:r>
          </a:p>
          <a:p>
            <a:pPr algn="just"/>
            <a:r>
              <a:rPr lang="tr-TR" dirty="0" smtClean="0"/>
              <a:t>Sınıf rehberlik hizmetleri programı e-Rehberlik Modülü’ </a:t>
            </a:r>
            <a:r>
              <a:rPr lang="tr-TR" dirty="0" err="1" smtClean="0"/>
              <a:t>nden</a:t>
            </a:r>
            <a:r>
              <a:rPr lang="tr-TR" dirty="0" smtClean="0"/>
              <a:t> hazırlanmamaktadır. Program www. </a:t>
            </a:r>
            <a:r>
              <a:rPr lang="tr-TR" dirty="0" err="1" smtClean="0"/>
              <a:t>orgm</a:t>
            </a:r>
            <a:r>
              <a:rPr lang="tr-TR" dirty="0" smtClean="0"/>
              <a:t>.</a:t>
            </a:r>
            <a:r>
              <a:rPr lang="tr-TR" dirty="0" err="1" smtClean="0"/>
              <a:t>meb</a:t>
            </a:r>
            <a:r>
              <a:rPr lang="tr-TR" dirty="0" smtClean="0"/>
              <a:t>.gov.tr adresinde, Rehberlik Hizmetleri sekmesinde yer alan Sınıf Rehberlik Programı EK- 4 formatında, EK- 6’da yer alan kazanımlardan yararlanılarak hazırlanır.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229600" cy="1143000"/>
          </a:xfrm>
        </p:spPr>
        <p:txBody>
          <a:bodyPr/>
          <a:lstStyle/>
          <a:p>
            <a:r>
              <a:rPr lang="tr-TR" dirty="0" smtClean="0"/>
              <a:t>Sınıf Rehberlik Programı (EK-4)</a:t>
            </a:r>
            <a:endParaRPr lang="tr-TR" dirty="0"/>
          </a:p>
        </p:txBody>
      </p:sp>
      <p:pic>
        <p:nvPicPr>
          <p:cNvPr id="6" name="5 Resim" descr="Adsız5.png"/>
          <p:cNvPicPr>
            <a:picLocks noChangeAspect="1"/>
          </p:cNvPicPr>
          <p:nvPr/>
        </p:nvPicPr>
        <p:blipFill>
          <a:blip r:embed="rId2" cstate="print"/>
          <a:stretch>
            <a:fillRect/>
          </a:stretch>
        </p:blipFill>
        <p:spPr>
          <a:xfrm>
            <a:off x="611560" y="1052736"/>
            <a:ext cx="7895468" cy="564522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229600" cy="864096"/>
          </a:xfrm>
        </p:spPr>
        <p:txBody>
          <a:bodyPr/>
          <a:lstStyle/>
          <a:p>
            <a:r>
              <a:rPr lang="tr-TR" dirty="0" smtClean="0"/>
              <a:t>Sınıf Rehberlik Programı</a:t>
            </a:r>
            <a:endParaRPr lang="tr-TR" dirty="0"/>
          </a:p>
        </p:txBody>
      </p:sp>
      <p:pic>
        <p:nvPicPr>
          <p:cNvPr id="4" name="3 Resim" descr="Sınıf Rehberlik Planı DOLU.jpg"/>
          <p:cNvPicPr>
            <a:picLocks noChangeAspect="1"/>
          </p:cNvPicPr>
          <p:nvPr/>
        </p:nvPicPr>
        <p:blipFill>
          <a:blip r:embed="rId2" cstate="print"/>
          <a:stretch>
            <a:fillRect/>
          </a:stretch>
        </p:blipFill>
        <p:spPr>
          <a:xfrm>
            <a:off x="683568" y="908721"/>
            <a:ext cx="7823186" cy="594927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268760"/>
            <a:ext cx="8229600" cy="5184576"/>
          </a:xfrm>
        </p:spPr>
        <p:txBody>
          <a:bodyPr>
            <a:noAutofit/>
          </a:bodyPr>
          <a:lstStyle/>
          <a:p>
            <a:pPr algn="just"/>
            <a:r>
              <a:rPr lang="tr-TR" sz="2300" dirty="0" smtClean="0"/>
              <a:t>RAM personelinin rehberlik öğretmeninin olmadığı okullarda yaptığı çalışmalara ait verilerin girişi RAM personeli tarafından yapılır. </a:t>
            </a:r>
          </a:p>
          <a:p>
            <a:pPr algn="just"/>
            <a:r>
              <a:rPr lang="tr-TR" sz="2300" dirty="0" err="1" smtClean="0"/>
              <a:t>Psikososyal</a:t>
            </a:r>
            <a:r>
              <a:rPr lang="tr-TR" sz="2300" dirty="0" smtClean="0"/>
              <a:t> Koruma, Önleme ve Krize Müdahale Ekibi tarafından yapılan çalışmalara ait veri girişi rehberlik öğretmeni olmayan okullarda RAM tarafından yapılır.</a:t>
            </a:r>
          </a:p>
          <a:p>
            <a:pPr algn="just"/>
            <a:r>
              <a:rPr lang="tr-TR" sz="2300" dirty="0" smtClean="0"/>
              <a:t>Rehberlik Hizmetleri Sunum Sistemi-Bireysel Çalışmalar bölümünde yer alan İyileştirici Hizmetler başlığı altındaki </a:t>
            </a:r>
            <a:r>
              <a:rPr lang="tr-TR" sz="2300" dirty="0" err="1" smtClean="0"/>
              <a:t>Psikososyal</a:t>
            </a:r>
            <a:r>
              <a:rPr lang="tr-TR" sz="2300" dirty="0" smtClean="0"/>
              <a:t> Müdahale kapsamındaki durumlar veri kaybı olmaması için RAM’a bildirilir. Veri girişlerinin RAM tarafından yapılması sağlanır. </a:t>
            </a:r>
          </a:p>
          <a:p>
            <a:pPr algn="just"/>
            <a:r>
              <a:rPr lang="tr-TR" sz="2300" dirty="0" smtClean="0"/>
              <a:t>Veriler yıl sonunda Rehberlik Hizmetleri Sunum Sistemi’ndeki ‘’Bireysel Çalışmalar’’ ve ‘’Grup Çalışmaları’’ bölümleri baz alınarak istenecektir. </a:t>
            </a:r>
          </a:p>
        </p:txBody>
      </p:sp>
      <p:sp>
        <p:nvSpPr>
          <p:cNvPr id="4" name="3 Metin kutusu"/>
          <p:cNvSpPr txBox="1"/>
          <p:nvPr/>
        </p:nvSpPr>
        <p:spPr>
          <a:xfrm>
            <a:off x="1691680" y="260648"/>
            <a:ext cx="5760640" cy="769441"/>
          </a:xfrm>
          <a:prstGeom prst="rect">
            <a:avLst/>
          </a:prstGeom>
          <a:solidFill>
            <a:srgbClr val="FFFF00"/>
          </a:solidFill>
        </p:spPr>
        <p:txBody>
          <a:bodyPr wrap="square" rtlCol="0">
            <a:spAutoFit/>
          </a:bodyPr>
          <a:lstStyle/>
          <a:p>
            <a:pPr algn="ctr"/>
            <a:r>
              <a:rPr lang="tr-TR" sz="4400" b="1" dirty="0" smtClean="0"/>
              <a:t>VERİ GİRİŞİ</a:t>
            </a:r>
            <a:endParaRPr lang="tr-TR" sz="4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Bireysel Çalışmalar - İyileştirici Hizmetler.png"/>
          <p:cNvPicPr>
            <a:picLocks noChangeAspect="1"/>
          </p:cNvPicPr>
          <p:nvPr/>
        </p:nvPicPr>
        <p:blipFill>
          <a:blip r:embed="rId2" cstate="print"/>
          <a:stretch>
            <a:fillRect/>
          </a:stretch>
        </p:blipFill>
        <p:spPr>
          <a:xfrm>
            <a:off x="0" y="1124744"/>
            <a:ext cx="9144000" cy="454584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8229600" cy="2764903"/>
          </a:xfrm>
          <a:solidFill>
            <a:srgbClr val="FFFF00"/>
          </a:solidFill>
        </p:spPr>
        <p:txBody>
          <a:bodyPr>
            <a:noAutofit/>
          </a:bodyPr>
          <a:lstStyle/>
          <a:p>
            <a:pPr algn="ctr">
              <a:buNone/>
            </a:pPr>
            <a:r>
              <a:rPr lang="tr-TR" sz="4000" dirty="0" smtClean="0"/>
              <a:t>HAZIRLANAN OKUL YILLIK PROGRAMLARI RESMİ YAZIYLA </a:t>
            </a:r>
            <a:r>
              <a:rPr lang="tr-TR" sz="4000" dirty="0" smtClean="0"/>
              <a:t>07.10.2022 </a:t>
            </a:r>
            <a:r>
              <a:rPr lang="tr-TR" sz="4000" dirty="0" smtClean="0"/>
              <a:t>TARİHİNE KADAR GÖNDERİLMELİDİR.</a:t>
            </a:r>
            <a:endParaRPr lang="tr-TR"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1E5F7"/>
        </a:solidFill>
        <a:effectLst/>
      </p:bgPr>
    </p:bg>
    <p:spTree>
      <p:nvGrpSpPr>
        <p:cNvPr id="1" name=""/>
        <p:cNvGrpSpPr/>
        <p:nvPr/>
      </p:nvGrpSpPr>
      <p:grpSpPr>
        <a:xfrm>
          <a:off x="0" y="0"/>
          <a:ext cx="0" cy="0"/>
          <a:chOff x="0" y="0"/>
          <a:chExt cx="0" cy="0"/>
        </a:xfrm>
      </p:grpSpPr>
      <p:sp>
        <p:nvSpPr>
          <p:cNvPr id="21506" name="2 İçerik Yer Tutucusu"/>
          <p:cNvSpPr>
            <a:spLocks noGrp="1"/>
          </p:cNvSpPr>
          <p:nvPr>
            <p:ph idx="1"/>
          </p:nvPr>
        </p:nvSpPr>
        <p:spPr>
          <a:xfrm>
            <a:off x="457200" y="1196752"/>
            <a:ext cx="8229600" cy="4929411"/>
          </a:xfrm>
        </p:spPr>
        <p:txBody>
          <a:bodyPr>
            <a:normAutofit/>
          </a:bodyPr>
          <a:lstStyle/>
          <a:p>
            <a:pPr>
              <a:defRPr/>
            </a:pPr>
            <a:endParaRPr lang="tr-TR" dirty="0" smtClean="0"/>
          </a:p>
          <a:p>
            <a:pPr>
              <a:defRPr/>
            </a:pPr>
            <a:endParaRPr lang="tr-TR" dirty="0" smtClean="0"/>
          </a:p>
          <a:p>
            <a:pPr>
              <a:defRPr/>
            </a:pPr>
            <a:endParaRPr lang="tr-TR" dirty="0" smtClean="0"/>
          </a:p>
          <a:p>
            <a:pPr>
              <a:defRPr/>
            </a:pPr>
            <a:endParaRPr lang="tr-TR" dirty="0" smtClean="0"/>
          </a:p>
          <a:p>
            <a:pPr lvl="4">
              <a:defRPr/>
            </a:pPr>
            <a:endParaRPr lang="tr-TR" dirty="0" smtClean="0"/>
          </a:p>
          <a:p>
            <a:pPr lvl="4">
              <a:defRPr/>
            </a:pPr>
            <a:endParaRPr lang="tr-TR" dirty="0" smtClean="0"/>
          </a:p>
          <a:p>
            <a:pPr lvl="4">
              <a:defRPr/>
            </a:pPr>
            <a:endParaRPr lang="tr-TR" dirty="0" smtClean="0"/>
          </a:p>
          <a:p>
            <a:pPr lvl="4">
              <a:defRPr/>
            </a:pPr>
            <a:endParaRPr lang="tr-TR" dirty="0" smtClean="0"/>
          </a:p>
          <a:p>
            <a:pPr lvl="4">
              <a:buNone/>
              <a:defRPr/>
            </a:pPr>
            <a:r>
              <a:rPr lang="tr-TR" dirty="0" smtClean="0"/>
              <a:t>                                                                         teşekkür ederiz…</a:t>
            </a:r>
          </a:p>
        </p:txBody>
      </p:sp>
      <p:pic>
        <p:nvPicPr>
          <p:cNvPr id="21507" name="Picture 2" descr="C:\Users\User\Desktop\PicsArt_09-29-11.49.550001.png"/>
          <p:cNvPicPr>
            <a:picLocks noChangeAspect="1" noChangeArrowheads="1"/>
          </p:cNvPicPr>
          <p:nvPr/>
        </p:nvPicPr>
        <p:blipFill>
          <a:blip r:embed="rId2" cstate="print"/>
          <a:srcRect/>
          <a:stretch>
            <a:fillRect/>
          </a:stretch>
        </p:blipFill>
        <p:spPr bwMode="auto">
          <a:xfrm>
            <a:off x="2699792" y="1412776"/>
            <a:ext cx="3741737" cy="3275013"/>
          </a:xfrm>
          <a:prstGeom prst="rect">
            <a:avLst/>
          </a:prstGeom>
          <a:noFill/>
          <a:ln w="9525">
            <a:noFill/>
            <a:miter lim="800000"/>
            <a:headEnd/>
            <a:tailEnd/>
          </a:ln>
        </p:spPr>
      </p:pic>
      <p:sp>
        <p:nvSpPr>
          <p:cNvPr id="21508" name="3 Metin kutusu"/>
          <p:cNvSpPr txBox="1">
            <a:spLocks noChangeArrowheads="1"/>
          </p:cNvSpPr>
          <p:nvPr/>
        </p:nvSpPr>
        <p:spPr bwMode="auto">
          <a:xfrm>
            <a:off x="0" y="404813"/>
            <a:ext cx="9144000" cy="461665"/>
          </a:xfrm>
          <a:prstGeom prst="rect">
            <a:avLst/>
          </a:prstGeom>
          <a:noFill/>
          <a:ln w="9525">
            <a:noFill/>
            <a:miter lim="800000"/>
            <a:headEnd/>
            <a:tailEnd/>
          </a:ln>
        </p:spPr>
        <p:txBody>
          <a:bodyPr>
            <a:spAutoFit/>
          </a:bodyPr>
          <a:lstStyle/>
          <a:p>
            <a:pPr algn="ctr"/>
            <a:endParaRPr lang="tr-TR" sz="1200" b="1" dirty="0"/>
          </a:p>
          <a:p>
            <a:pPr algn="ctr"/>
            <a:r>
              <a:rPr lang="tr-TR" sz="1200" b="1" dirty="0"/>
              <a:t>www.</a:t>
            </a:r>
            <a:r>
              <a:rPr lang="tr-TR" sz="1200" b="1" dirty="0" err="1"/>
              <a:t>birecikram</a:t>
            </a:r>
            <a:r>
              <a:rPr lang="tr-TR" sz="1200" b="1" dirty="0"/>
              <a:t>.</a:t>
            </a:r>
            <a:r>
              <a:rPr lang="tr-TR" sz="1200" b="1" dirty="0" err="1"/>
              <a:t>meb</a:t>
            </a:r>
            <a:r>
              <a:rPr lang="tr-TR" sz="1200" b="1" dirty="0"/>
              <a:t>.k12.tr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Adsız2.png"/>
          <p:cNvPicPr>
            <a:picLocks noChangeAspect="1"/>
          </p:cNvPicPr>
          <p:nvPr/>
        </p:nvPicPr>
        <p:blipFill>
          <a:blip r:embed="rId2" cstate="print"/>
          <a:stretch>
            <a:fillRect/>
          </a:stretch>
        </p:blipFill>
        <p:spPr>
          <a:xfrm>
            <a:off x="0" y="3573016"/>
            <a:ext cx="9144000" cy="2129544"/>
          </a:xfrm>
          <a:prstGeom prst="rect">
            <a:avLst/>
          </a:prstGeom>
        </p:spPr>
      </p:pic>
      <p:pic>
        <p:nvPicPr>
          <p:cNvPr id="6" name="5 Resim" descr="Adsız.png"/>
          <p:cNvPicPr>
            <a:picLocks noChangeAspect="1"/>
          </p:cNvPicPr>
          <p:nvPr/>
        </p:nvPicPr>
        <p:blipFill>
          <a:blip r:embed="rId3" cstate="print"/>
          <a:stretch>
            <a:fillRect/>
          </a:stretch>
        </p:blipFill>
        <p:spPr>
          <a:xfrm>
            <a:off x="0" y="692696"/>
            <a:ext cx="9144000" cy="190467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476672"/>
            <a:ext cx="8229600" cy="6120680"/>
          </a:xfrm>
        </p:spPr>
        <p:txBody>
          <a:bodyPr>
            <a:normAutofit fontScale="92500" lnSpcReduction="10000"/>
          </a:bodyPr>
          <a:lstStyle/>
          <a:p>
            <a:pPr algn="just"/>
            <a:r>
              <a:rPr lang="tr-TR" b="1" dirty="0" smtClean="0"/>
              <a:t>Rehberlik programı, </a:t>
            </a:r>
          </a:p>
          <a:p>
            <a:pPr marL="514350" indent="-514350" algn="just">
              <a:buFont typeface="+mj-lt"/>
              <a:buAutoNum type="arabicPeriod"/>
            </a:pPr>
            <a:r>
              <a:rPr lang="tr-TR" dirty="0" smtClean="0"/>
              <a:t>rehberlik öğretmeni olmayan okullar, </a:t>
            </a:r>
          </a:p>
          <a:p>
            <a:pPr marL="514350" indent="-514350" algn="just">
              <a:buFont typeface="+mj-lt"/>
              <a:buAutoNum type="arabicPeriod"/>
            </a:pPr>
            <a:r>
              <a:rPr lang="tr-TR" dirty="0" smtClean="0"/>
              <a:t>mesleki eğitim merkezleri ve </a:t>
            </a:r>
          </a:p>
          <a:p>
            <a:pPr marL="514350" indent="-514350" algn="just">
              <a:buFont typeface="+mj-lt"/>
              <a:buAutoNum type="arabicPeriod"/>
            </a:pPr>
            <a:r>
              <a:rPr lang="tr-TR" dirty="0" smtClean="0"/>
              <a:t>halk eğitim merkezlerinde  </a:t>
            </a:r>
          </a:p>
          <a:p>
            <a:pPr algn="just"/>
            <a:r>
              <a:rPr lang="tr-TR" dirty="0" smtClean="0"/>
              <a:t>www.</a:t>
            </a:r>
            <a:r>
              <a:rPr lang="tr-TR" dirty="0" err="1" smtClean="0"/>
              <a:t>orgm</a:t>
            </a:r>
            <a:r>
              <a:rPr lang="tr-TR" dirty="0" smtClean="0"/>
              <a:t>.</a:t>
            </a:r>
            <a:r>
              <a:rPr lang="tr-TR" dirty="0" err="1" smtClean="0"/>
              <a:t>meb</a:t>
            </a:r>
            <a:r>
              <a:rPr lang="tr-TR" dirty="0" smtClean="0"/>
              <a:t>.gov.tr adresinde, Rehberlik Hizmetleri sekmesinde yer alan EK-1 Rehberlik Hizmetleri Sunum Sistemi’nden yararlanılarak hazırlanır. </a:t>
            </a:r>
          </a:p>
          <a:p>
            <a:pPr algn="just"/>
            <a:r>
              <a:rPr lang="tr-TR" dirty="0" smtClean="0"/>
              <a:t>Program formatı için EK- 3 Rehberlik Programı kullanılır. </a:t>
            </a:r>
          </a:p>
          <a:p>
            <a:pPr algn="just"/>
            <a:r>
              <a:rPr lang="tr-TR" dirty="0" smtClean="0"/>
              <a:t>Hazırlanan program RAM’a resmi yazıyla gönderilir. </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FF00"/>
          </a:solidFill>
        </p:spPr>
        <p:txBody>
          <a:bodyPr>
            <a:normAutofit fontScale="90000"/>
          </a:bodyPr>
          <a:lstStyle/>
          <a:p>
            <a:r>
              <a:rPr lang="tr-TR" b="1" dirty="0" smtClean="0">
                <a:solidFill>
                  <a:srgbClr val="FF0000"/>
                </a:solidFill>
              </a:rPr>
              <a:t>REHBERLİK PROGRAMINA NEDEN İHTİYAÇ VAR?</a:t>
            </a:r>
            <a:endParaRPr lang="tr-TR" b="1" dirty="0">
              <a:solidFill>
                <a:srgbClr val="FF0000"/>
              </a:solidFill>
            </a:endParaRPr>
          </a:p>
        </p:txBody>
      </p:sp>
      <p:sp>
        <p:nvSpPr>
          <p:cNvPr id="3" name="2 İçerik Yer Tutucusu"/>
          <p:cNvSpPr>
            <a:spLocks noGrp="1"/>
          </p:cNvSpPr>
          <p:nvPr>
            <p:ph idx="1"/>
          </p:nvPr>
        </p:nvSpPr>
        <p:spPr>
          <a:xfrm>
            <a:off x="457200" y="1600200"/>
            <a:ext cx="8229600" cy="4925144"/>
          </a:xfrm>
        </p:spPr>
        <p:txBody>
          <a:bodyPr>
            <a:normAutofit fontScale="85000" lnSpcReduction="20000"/>
          </a:bodyPr>
          <a:lstStyle/>
          <a:p>
            <a:pPr algn="just"/>
            <a:r>
              <a:rPr lang="tr-TR" dirty="0" smtClean="0"/>
              <a:t>Eğitim süreçlerinin tamamında olduğu gibi, rehberlik hizmetleri de sistemli, planlı ve programlı olarak sunulan hizmetleri kapsar. </a:t>
            </a:r>
          </a:p>
          <a:p>
            <a:pPr algn="just"/>
            <a:r>
              <a:rPr lang="tr-TR" dirty="0" smtClean="0"/>
              <a:t>Rehberlik hizmetlerinin planlanmasında hareket noktası öğrencilerin gelişimsel ihtiyaçlarıdır.</a:t>
            </a:r>
          </a:p>
          <a:p>
            <a:pPr algn="just"/>
            <a:r>
              <a:rPr lang="tr-TR" dirty="0" smtClean="0"/>
              <a:t>Öğrencilerin rehberlik ihtiyaçları doğrultusunda rehberlik programları planlanır, uygulanır, değerlendirilir ve değerlendirme sonuçları doğrultusunda yeniden tasarlanır. Bu durum dinamik bir süreci ifade eder. </a:t>
            </a:r>
          </a:p>
          <a:p>
            <a:pPr algn="just"/>
            <a:r>
              <a:rPr lang="tr-TR" dirty="0" smtClean="0"/>
              <a:t>Bu nedenle rehberlik programlarının hazırlanması ve öğrencilerin rehberlik ihtiyaçlarının belirlenmesi büyük önem taşımaktadır.</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827584" y="1556792"/>
            <a:ext cx="7427168" cy="4525963"/>
          </a:xfrm>
        </p:spPr>
        <p:txBody>
          <a:bodyPr/>
          <a:lstStyle/>
          <a:p>
            <a:pPr algn="just"/>
            <a:r>
              <a:rPr lang="tr-TR" dirty="0" smtClean="0"/>
              <a:t>Rehberlik programı verilen hizmetlerin temelinde yer alır, hizmetlerin etkililiğini artırır ve kanıta dayalı hizmet sunmayı sağlar. Bu nedenle hazırlanan rehberlik programının gerçekçi ve uygulanabilir olması gerekmektedir. </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FF00"/>
          </a:solidFill>
        </p:spPr>
        <p:txBody>
          <a:bodyPr>
            <a:noAutofit/>
          </a:bodyPr>
          <a:lstStyle/>
          <a:p>
            <a:r>
              <a:rPr lang="tr-TR" sz="2800" dirty="0" smtClean="0"/>
              <a:t>Rehberlik hizmetleri programı hazırlarken kapsamlı gelişimsel model esas alınır. </a:t>
            </a:r>
            <a:endParaRPr lang="tr-TR" sz="2800" dirty="0"/>
          </a:p>
        </p:txBody>
      </p:sp>
      <p:sp>
        <p:nvSpPr>
          <p:cNvPr id="3" name="2 İçerik Yer Tutucusu"/>
          <p:cNvSpPr>
            <a:spLocks noGrp="1"/>
          </p:cNvSpPr>
          <p:nvPr>
            <p:ph idx="1"/>
          </p:nvPr>
        </p:nvSpPr>
        <p:spPr/>
        <p:txBody>
          <a:bodyPr>
            <a:normAutofit fontScale="85000" lnSpcReduction="20000"/>
          </a:bodyPr>
          <a:lstStyle/>
          <a:p>
            <a:pPr>
              <a:buNone/>
            </a:pPr>
            <a:r>
              <a:rPr lang="tr-TR" dirty="0" smtClean="0"/>
              <a:t>Modelin özellikleri aşağıdadır:</a:t>
            </a:r>
          </a:p>
          <a:p>
            <a:r>
              <a:rPr lang="tr-TR" dirty="0" smtClean="0"/>
              <a:t>Okul öncesinden 12. Sınıfa kadar tüm öğrencileri kapsayıcı, </a:t>
            </a:r>
          </a:p>
          <a:p>
            <a:r>
              <a:rPr lang="tr-TR" dirty="0" smtClean="0"/>
              <a:t>Ardışık ve esnek bir yapıda, </a:t>
            </a:r>
          </a:p>
          <a:p>
            <a:r>
              <a:rPr lang="tr-TR" dirty="0" smtClean="0"/>
              <a:t>Öğrencilerin gelişim dönemine özgü, gelişim ihtiyaçlarını karşılamayı hedefleyen, </a:t>
            </a:r>
          </a:p>
          <a:p>
            <a:r>
              <a:rPr lang="tr-TR" dirty="0" smtClean="0"/>
              <a:t>Eğitim kurumundaki tüm personelin katılımıyla gerçekleşen, </a:t>
            </a:r>
          </a:p>
          <a:p>
            <a:r>
              <a:rPr lang="tr-TR" dirty="0" smtClean="0"/>
              <a:t>Okul ve çevresinin özelliklerine göre şekillenen, </a:t>
            </a:r>
          </a:p>
          <a:p>
            <a:r>
              <a:rPr lang="tr-TR" dirty="0" smtClean="0"/>
              <a:t>Organize edilmiş, planlı ve eğitim kurumlarında uygulanan program modelini ifade eder.</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07504" y="1628800"/>
            <a:ext cx="8856984" cy="4525963"/>
          </a:xfrm>
        </p:spPr>
        <p:txBody>
          <a:bodyPr>
            <a:normAutofit lnSpcReduction="10000"/>
          </a:bodyPr>
          <a:lstStyle/>
          <a:p>
            <a:pPr algn="just"/>
            <a:r>
              <a:rPr lang="tr-TR" dirty="0" smtClean="0"/>
              <a:t>Rehberlik Programı, MEB’e bağlı tüm resmi ve özel okul/kurumlarda öğrenci rehberlik ihtiyaç analizlerinden, paydaş öneri/görüşlerinden ve önceki eğitim-öğretim yılına ait çalışma verilerinden yararlanılarak REHBERLİK HİZMETLERİ SUNUM SİSTEMİ (Ek 1) doğrultusunda hazırlanır.</a:t>
            </a:r>
          </a:p>
          <a:p>
            <a:pPr algn="just"/>
            <a:r>
              <a:rPr lang="tr-TR" dirty="0" smtClean="0"/>
              <a:t>Rehberlik Programı (Ek-3) formatında hazırlanır.</a:t>
            </a:r>
          </a:p>
          <a:p>
            <a:pPr algn="just"/>
            <a:r>
              <a:rPr lang="tr-TR" dirty="0" smtClean="0"/>
              <a:t>Hazırlanan program RAM’a resmi yazıyla gönderilir. </a:t>
            </a:r>
          </a:p>
          <a:p>
            <a:pPr algn="just"/>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229600" cy="792088"/>
          </a:xfrm>
        </p:spPr>
        <p:txBody>
          <a:bodyPr/>
          <a:lstStyle/>
          <a:p>
            <a:r>
              <a:rPr lang="tr-TR" dirty="0" smtClean="0"/>
              <a:t>Rehberlik Programı (Ek-3) Formatı</a:t>
            </a:r>
            <a:endParaRPr lang="tr-TR" dirty="0"/>
          </a:p>
        </p:txBody>
      </p:sp>
      <p:pic>
        <p:nvPicPr>
          <p:cNvPr id="4" name="3 İçerik Yer Tutucusu" descr="Ek-3.png"/>
          <p:cNvPicPr>
            <a:picLocks noGrp="1" noChangeAspect="1"/>
          </p:cNvPicPr>
          <p:nvPr>
            <p:ph idx="1"/>
          </p:nvPr>
        </p:nvPicPr>
        <p:blipFill>
          <a:blip r:embed="rId2" cstate="print"/>
          <a:stretch>
            <a:fillRect/>
          </a:stretch>
        </p:blipFill>
        <p:spPr>
          <a:xfrm>
            <a:off x="251520" y="980728"/>
            <a:ext cx="8640960" cy="1738976"/>
          </a:xfrm>
        </p:spPr>
      </p:pic>
      <p:pic>
        <p:nvPicPr>
          <p:cNvPr id="5" name="4 Resim" descr="Ek-3 Formatı.jpg"/>
          <p:cNvPicPr>
            <a:picLocks noChangeAspect="1"/>
          </p:cNvPicPr>
          <p:nvPr/>
        </p:nvPicPr>
        <p:blipFill>
          <a:blip r:embed="rId3" cstate="print"/>
          <a:stretch>
            <a:fillRect/>
          </a:stretch>
        </p:blipFill>
        <p:spPr>
          <a:xfrm>
            <a:off x="395536" y="2780928"/>
            <a:ext cx="8317226" cy="407707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1146</Words>
  <Application>Microsoft Office PowerPoint</Application>
  <PresentationFormat>Ekran Gösterisi (4:3)</PresentationFormat>
  <Paragraphs>83</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Ofis Teması</vt:lpstr>
      <vt:lpstr>REHBERLİK PROGRAMI  HAZIRLAMA ESASLARI</vt:lpstr>
      <vt:lpstr>Slayt 2</vt:lpstr>
      <vt:lpstr>Slayt 3</vt:lpstr>
      <vt:lpstr>Slayt 4</vt:lpstr>
      <vt:lpstr>REHBERLİK PROGRAMINA NEDEN İHTİYAÇ VAR?</vt:lpstr>
      <vt:lpstr>Slayt 6</vt:lpstr>
      <vt:lpstr>Rehberlik hizmetleri programı hazırlarken kapsamlı gelişimsel model esas alınır. </vt:lpstr>
      <vt:lpstr>Slayt 8</vt:lpstr>
      <vt:lpstr>Rehberlik Programı (Ek-3) Formatı</vt:lpstr>
      <vt:lpstr>Slayt 10</vt:lpstr>
      <vt:lpstr>Slayt 11</vt:lpstr>
      <vt:lpstr>Haftalık Program (EK-5)</vt:lpstr>
      <vt:lpstr>Slayt 13</vt:lpstr>
      <vt:lpstr>Hedef Listesi (EK – 2)</vt:lpstr>
      <vt:lpstr>GENEL HEDEF</vt:lpstr>
      <vt:lpstr>YEREL HEDEF</vt:lpstr>
      <vt:lpstr>ÖZEL HEDEF</vt:lpstr>
      <vt:lpstr>Slayt 18</vt:lpstr>
      <vt:lpstr>Slayt 19</vt:lpstr>
      <vt:lpstr>Slayt 20</vt:lpstr>
      <vt:lpstr>Slayt 21</vt:lpstr>
      <vt:lpstr>Sınıf Rehberlik Programı</vt:lpstr>
      <vt:lpstr>Sınıf Rehberlik Programı (EK-4)</vt:lpstr>
      <vt:lpstr>Sınıf Rehberlik Programı</vt:lpstr>
      <vt:lpstr>Slayt 25</vt:lpstr>
      <vt:lpstr>Slayt 26</vt:lpstr>
      <vt:lpstr>Slayt 27</vt:lpstr>
      <vt:lpstr>Slayt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REHBERLİK PROGRAMI  HAZIRLAMA ESASLARI</dc:title>
  <dc:creator>User</dc:creator>
  <cp:lastModifiedBy>User</cp:lastModifiedBy>
  <cp:revision>59</cp:revision>
  <dcterms:created xsi:type="dcterms:W3CDTF">2019-11-13T11:08:26Z</dcterms:created>
  <dcterms:modified xsi:type="dcterms:W3CDTF">2022-09-14T12:23:59Z</dcterms:modified>
</cp:coreProperties>
</file>