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7" r:id="rId3"/>
    <p:sldId id="291" r:id="rId4"/>
    <p:sldId id="1084" r:id="rId5"/>
    <p:sldId id="765" r:id="rId6"/>
    <p:sldId id="766" r:id="rId7"/>
    <p:sldId id="767" r:id="rId8"/>
    <p:sldId id="769" r:id="rId9"/>
    <p:sldId id="771" r:id="rId10"/>
    <p:sldId id="773" r:id="rId11"/>
    <p:sldId id="774" r:id="rId12"/>
    <p:sldId id="772" r:id="rId13"/>
    <p:sldId id="775" r:id="rId14"/>
    <p:sldId id="776" r:id="rId15"/>
    <p:sldId id="777" r:id="rId16"/>
    <p:sldId id="778" r:id="rId17"/>
    <p:sldId id="779" r:id="rId18"/>
    <p:sldId id="770" r:id="rId19"/>
    <p:sldId id="780" r:id="rId20"/>
    <p:sldId id="782" r:id="rId21"/>
    <p:sldId id="783" r:id="rId22"/>
    <p:sldId id="1027" r:id="rId23"/>
    <p:sldId id="1028" r:id="rId24"/>
    <p:sldId id="1030" r:id="rId25"/>
    <p:sldId id="1029" r:id="rId26"/>
    <p:sldId id="1060" r:id="rId27"/>
    <p:sldId id="1014" r:id="rId28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00CC00"/>
    <a:srgbClr val="00FF00"/>
    <a:srgbClr val="FF3737"/>
    <a:srgbClr val="FF2F2F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46" autoAdjust="0"/>
    <p:restoredTop sz="86380" autoAdjust="0"/>
  </p:normalViewPr>
  <p:slideViewPr>
    <p:cSldViewPr>
      <p:cViewPr varScale="1">
        <p:scale>
          <a:sx n="155" d="100"/>
          <a:sy n="155" d="100"/>
        </p:scale>
        <p:origin x="-35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A2408-F275-469D-AC22-9206F89D2B3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C41A-CA58-4656-BAB1-C84CA4150E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5418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9218" name="Shape 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9218" name="Shape 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/>
        </p:spPr>
      </p:sp>
      <p:sp>
        <p:nvSpPr>
          <p:cNvPr id="1843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1106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102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847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2679762"/>
            <a:ext cx="3491880" cy="11881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7852-F15B-4354-81FB-6F4B645FD913}" type="datetime1">
              <a:rPr lang="tr-TR"/>
              <a:pPr>
                <a:defRPr/>
              </a:pPr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A61E-E0F5-4105-AD9C-32D66CB47E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9814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05582-2A6E-40C4-9412-36B980FA2FA3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F7484-F900-466A-A9FB-4F3818696FC3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149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CBCDA-581D-4BCF-AC74-08D656E4AD6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7511-D888-492E-A1E4-AFA512543B6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29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15C48-97AB-4682-8A9E-8523EDEB8EE8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414D-4C6F-4CB3-9FE4-3F23D08C1C11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73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73936-AC9D-436C-99DE-767BF5A04BD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25368-C220-4BB1-A0B7-1A99853AE5B4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6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B628A-2631-4648-8141-62F6E7EFB84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93869-E13C-45F2-BA93-C001722F8FE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04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23CF2-2206-469A-B83E-C3CD222249B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E6F7-FA6C-4030-93B5-2F36E0DCA2C0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096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0FFBB-053C-47AC-9F33-CC9AE926C8BD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93FF-925C-44EB-B028-FA7B4EDE90F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46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0962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4EA36-AA3D-48A1-AC26-0776C5CF00B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76F8-FCF1-4028-9F62-D0D07DD51F5A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10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15CBD-77E4-4CFC-B37C-509DD5359D2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>
              <a:defRPr/>
            </a:pPr>
            <a:fld id="{29128444-8AF5-48F4-B80F-35CE95EB3500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901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26735-097B-4EDF-96D5-842FC965EF1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65B3C-058E-4E44-B9C1-72A40CDD3000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7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F5F8D-488C-42A1-BF43-3A8C98E407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9FC5C-22C8-4581-A603-D8F385DF3CD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53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2679762"/>
            <a:ext cx="3491880" cy="11881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7852-F15B-4354-81FB-6F4B645FD913}" type="datetime1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A61E-E0F5-4105-AD9C-32D66CB47E09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258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>
            <a:spLocks/>
          </p:cNvSpPr>
          <p:nvPr/>
        </p:nvSpPr>
        <p:spPr bwMode="auto">
          <a:xfrm>
            <a:off x="7415213" y="1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5" name="Shape 46"/>
          <p:cNvSpPr>
            <a:spLocks/>
          </p:cNvSpPr>
          <p:nvPr/>
        </p:nvSpPr>
        <p:spPr bwMode="auto">
          <a:xfrm>
            <a:off x="8397877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6" name="Shape 47"/>
          <p:cNvSpPr>
            <a:spLocks/>
          </p:cNvSpPr>
          <p:nvPr/>
        </p:nvSpPr>
        <p:spPr bwMode="auto">
          <a:xfrm>
            <a:off x="8397877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7" name="Shape 48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9"/>
          <p:cNvSpPr>
            <a:spLocks/>
          </p:cNvSpPr>
          <p:nvPr/>
        </p:nvSpPr>
        <p:spPr bwMode="auto">
          <a:xfrm>
            <a:off x="3175" y="2614613"/>
            <a:ext cx="635000" cy="611187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514"/>
              </a:cxn>
              <a:cxn ang="0">
                <a:pos x="400" y="514"/>
              </a:cxn>
              <a:cxn ang="0">
                <a:pos x="2" y="0"/>
              </a:cxn>
            </a:cxnLst>
            <a:rect l="T0" t="T1" r="T2" b="T3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4" name="Shape 70"/>
          <p:cNvSpPr>
            <a:spLocks/>
          </p:cNvSpPr>
          <p:nvPr/>
        </p:nvSpPr>
        <p:spPr bwMode="auto">
          <a:xfrm>
            <a:off x="3175" y="32258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5" name="Shape 71"/>
          <p:cNvSpPr>
            <a:spLocks/>
          </p:cNvSpPr>
          <p:nvPr/>
        </p:nvSpPr>
        <p:spPr bwMode="auto">
          <a:xfrm>
            <a:off x="152402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6" name="Shape 72"/>
          <p:cNvSpPr>
            <a:spLocks/>
          </p:cNvSpPr>
          <p:nvPr/>
        </p:nvSpPr>
        <p:spPr bwMode="auto">
          <a:xfrm>
            <a:off x="152402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7" name="Shape 73"/>
          <p:cNvSpPr>
            <a:spLocks/>
          </p:cNvSpPr>
          <p:nvPr/>
        </p:nvSpPr>
        <p:spPr bwMode="auto">
          <a:xfrm>
            <a:off x="7415213" y="1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8" name="Shape 74"/>
          <p:cNvSpPr>
            <a:spLocks/>
          </p:cNvSpPr>
          <p:nvPr/>
        </p:nvSpPr>
        <p:spPr bwMode="auto">
          <a:xfrm>
            <a:off x="8397877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4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9" name="Shape 75"/>
          <p:cNvSpPr>
            <a:spLocks/>
          </p:cNvSpPr>
          <p:nvPr/>
        </p:nvSpPr>
        <p:spPr bwMode="auto">
          <a:xfrm>
            <a:off x="8397877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10" name="Shape 76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tr-TR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2" y="3320653"/>
            <a:ext cx="5486399" cy="5133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1523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0705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9467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961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3929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365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830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C8C0-061B-441C-917D-8F52F307CFD1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F528-7DBF-4B5A-ADE2-204A7FC8EA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6654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EB099-112E-4452-BF99-A09C920CA779}" type="datetime1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12.10.2021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9DF10-68D0-4E6D-A9A8-EB3B357175A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1 Grup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7 Resim" descr="powerpoint3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65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44.pn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41.png"/><Relationship Id="rId10" Type="http://schemas.openxmlformats.org/officeDocument/2006/relationships/image" Target="../media/image26.png"/><Relationship Id="rId19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0.pn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44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 txBox="1"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Metin kutusu 1"/>
          <p:cNvSpPr txBox="1">
            <a:spLocks noChangeArrowheads="1"/>
          </p:cNvSpPr>
          <p:nvPr/>
        </p:nvSpPr>
        <p:spPr bwMode="auto">
          <a:xfrm>
            <a:off x="1907704" y="3383146"/>
            <a:ext cx="6948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r-T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Özel Eğitim ve Rehberlik Hizmetleri Genel Müdürlüğü</a:t>
            </a:r>
          </a:p>
          <a:p>
            <a:pPr algn="r"/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Metin kutusu 4"/>
          <p:cNvSpPr txBox="1">
            <a:spLocks noChangeArrowheads="1"/>
          </p:cNvSpPr>
          <p:nvPr/>
        </p:nvSpPr>
        <p:spPr bwMode="auto">
          <a:xfrm>
            <a:off x="5327650" y="4191930"/>
            <a:ext cx="385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0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5707" y="2000266"/>
            <a:ext cx="68468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271727"/>
            <a:ext cx="68564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914658"/>
            <a:ext cx="68373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5231" y="1857370"/>
            <a:ext cx="68373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7" y="2590811"/>
            <a:ext cx="685804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5707" y="2757496"/>
            <a:ext cx="68468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6657" y="2000246"/>
            <a:ext cx="68659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857370"/>
            <a:ext cx="68199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hape 123"/>
          <p:cNvSpPr txBox="1">
            <a:spLocks/>
          </p:cNvSpPr>
          <p:nvPr/>
        </p:nvSpPr>
        <p:spPr>
          <a:xfrm>
            <a:off x="1071538" y="142858"/>
            <a:ext cx="8072462" cy="50006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Öğrencinin Destek Eğitimi Almasına İhtiyaç Var Mı? : </a:t>
            </a: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Sınıf Öğretmeni öğrenci ile ilgili kendi</a:t>
            </a:r>
          </a:p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görüşlerini ve Velinin görüşleri de yazarak ve kaydeder.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000114"/>
            <a:ext cx="3533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hape 123"/>
          <p:cNvSpPr txBox="1">
            <a:spLocks/>
          </p:cNvSpPr>
          <p:nvPr/>
        </p:nvSpPr>
        <p:spPr>
          <a:xfrm>
            <a:off x="2285984" y="3000378"/>
            <a:ext cx="1857388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tr-TR" sz="1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Nedenlerini yazmayı     unutmayınız !</a:t>
            </a:r>
            <a:endParaRPr kumimoji="0" lang="tr-TR" sz="1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Shape 123"/>
          <p:cNvSpPr txBox="1">
            <a:spLocks/>
          </p:cNvSpPr>
          <p:nvPr/>
        </p:nvSpPr>
        <p:spPr>
          <a:xfrm>
            <a:off x="7143768" y="3000378"/>
            <a:ext cx="1857388" cy="50006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 algn="ctr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Veli’nin görüşleri Sınıf Rehberlik Öğretmeni tarafından forma aktarılacak</a:t>
            </a:r>
            <a:endParaRPr kumimoji="0" lang="tr-TR" sz="1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Shape 123"/>
          <p:cNvSpPr txBox="1">
            <a:spLocks/>
          </p:cNvSpPr>
          <p:nvPr/>
        </p:nvSpPr>
        <p:spPr>
          <a:xfrm>
            <a:off x="4143372" y="3000378"/>
            <a:ext cx="285752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  ile ilgili görüşler yazıldıktan sonra, Form okul müdürünün  ekranına düşer.</a:t>
            </a:r>
            <a:endParaRPr kumimoji="0" lang="tr-TR" sz="1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2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6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2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44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705" y="1857370"/>
            <a:ext cx="6505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500312"/>
            <a:ext cx="2552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286130"/>
            <a:ext cx="23622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285998"/>
            <a:ext cx="25527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724166"/>
            <a:ext cx="2543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0855" y="3571882"/>
            <a:ext cx="22955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9419" y="2500312"/>
            <a:ext cx="2581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24130" y="3071816"/>
            <a:ext cx="6534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hape 123"/>
          <p:cNvSpPr txBox="1">
            <a:spLocks/>
          </p:cNvSpPr>
          <p:nvPr/>
        </p:nvSpPr>
        <p:spPr>
          <a:xfrm>
            <a:off x="1000100" y="71438"/>
            <a:ext cx="8286808" cy="5714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Rehberlik Öğretmeni: </a:t>
            </a:r>
            <a:r>
              <a:rPr lang="tr-T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Eğitsel Değerlendirme İstek Formu </a:t>
            </a: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sekmesine tıkladığında, açılan ekranda sınıf, ardından öğrenci seçimi yaptıktan sonra, açılan formu doldurarak kaydeder.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1000114"/>
            <a:ext cx="3533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67069" y="1090605"/>
            <a:ext cx="447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95969" y="1000114"/>
            <a:ext cx="3476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57422" y="3071816"/>
            <a:ext cx="6475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57422" y="3071816"/>
            <a:ext cx="64849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6314" y="1071552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705" y="1857370"/>
            <a:ext cx="6505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500312"/>
            <a:ext cx="2552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286130"/>
            <a:ext cx="23622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285998"/>
            <a:ext cx="25527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724166"/>
            <a:ext cx="2543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0855" y="3571882"/>
            <a:ext cx="22955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9419" y="2500312"/>
            <a:ext cx="2581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hape 123"/>
          <p:cNvSpPr txBox="1">
            <a:spLocks/>
          </p:cNvSpPr>
          <p:nvPr/>
        </p:nvSpPr>
        <p:spPr>
          <a:xfrm>
            <a:off x="1000100" y="71438"/>
            <a:ext cx="8286808" cy="5714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 İçin Daha Önceden Kaydedilen Formlar: </a:t>
            </a: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bölüm, kaydedilen formun çıktısı alınmak</a:t>
            </a:r>
          </a:p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istendiğinde ve önceki formların içeriğine ulaşılmak için kullanılır</a:t>
            </a:r>
            <a:r>
              <a:rPr lang="tr-T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1000114"/>
            <a:ext cx="3533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3071816"/>
            <a:ext cx="6475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7422" y="3071816"/>
            <a:ext cx="64849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1071552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hape 123"/>
          <p:cNvSpPr txBox="1">
            <a:spLocks/>
          </p:cNvSpPr>
          <p:nvPr/>
        </p:nvSpPr>
        <p:spPr>
          <a:xfrm>
            <a:off x="2214546" y="4536259"/>
            <a:ext cx="6929454" cy="6072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“Aç”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sütununda yer alan klasörler tıklandığında form içeriği görüntülenir, 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“Rapor Al”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seçildiğinde form</a:t>
            </a:r>
            <a:r>
              <a:rPr kumimoji="0" lang="tr-T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yazıcıya gönderilir. </a:t>
            </a:r>
            <a:r>
              <a:rPr kumimoji="0" lang="tr-T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40"/>
                            </p:stCondLst>
                            <p:childTnLst>
                              <p:par>
                                <p:cTn id="9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-ReHBeR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6075"/>
            <a:ext cx="9144000" cy="4467443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285984" y="1285866"/>
            <a:ext cx="671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Arial Rounded MT Bold" pitchFamily="34" charset="0"/>
                <a:cs typeface="Arial" charset="0"/>
              </a:rPr>
              <a:t>E – REHBERLİK  MODÜLÜ</a:t>
            </a:r>
            <a:endParaRPr lang="tr-TR" sz="4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857370"/>
            <a:ext cx="68199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hape 123"/>
          <p:cNvSpPr txBox="1">
            <a:spLocks/>
          </p:cNvSpPr>
          <p:nvPr/>
        </p:nvSpPr>
        <p:spPr>
          <a:xfrm>
            <a:off x="1071538" y="142858"/>
            <a:ext cx="8072462" cy="50006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Formların son bölümlerinde sınıf/şube rehber öğretmeni, rehberlik öğretmeni ve öğrenci </a:t>
            </a:r>
          </a:p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velisinin görüşlerinin belirtildiği bölümler yer alır.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000114"/>
            <a:ext cx="3533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hape 123"/>
          <p:cNvSpPr txBox="1">
            <a:spLocks/>
          </p:cNvSpPr>
          <p:nvPr/>
        </p:nvSpPr>
        <p:spPr>
          <a:xfrm>
            <a:off x="214282" y="4429138"/>
            <a:ext cx="1857388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Gerektiğinde form çıktısı RAM’a gönderilir</a:t>
            </a:r>
            <a:endParaRPr kumimoji="0" lang="tr-TR" sz="1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Shape 123"/>
          <p:cNvSpPr txBox="1">
            <a:spLocks/>
          </p:cNvSpPr>
          <p:nvPr/>
        </p:nvSpPr>
        <p:spPr>
          <a:xfrm>
            <a:off x="7143768" y="3000378"/>
            <a:ext cx="1857388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 </a:t>
            </a:r>
            <a:r>
              <a:rPr lang="tr-TR" sz="1000" dirty="0" smtClean="0">
                <a:solidFill>
                  <a:srgbClr val="FF2F2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velisinin görüşünün bulunduğu bölümü sınıf/şube rehber öğretmeni, velinin </a:t>
            </a:r>
          </a:p>
          <a:p>
            <a:pPr>
              <a:spcBef>
                <a:spcPct val="0"/>
              </a:spcBef>
              <a:buClr>
                <a:srgbClr val="FFFFFF"/>
              </a:buClr>
            </a:pPr>
            <a:r>
              <a:rPr lang="tr-TR" sz="1000" dirty="0" smtClean="0">
                <a:solidFill>
                  <a:srgbClr val="FF2F2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görüşünü alarak doldurur</a:t>
            </a:r>
            <a:r>
              <a:rPr lang="tr-TR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r-TR" sz="1000" dirty="0" smtClean="0">
                <a:solidFill>
                  <a:srgbClr val="FF2F2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ct val="0"/>
              </a:spcBef>
              <a:buClr>
                <a:srgbClr val="FFFFFF"/>
              </a:buClr>
            </a:pPr>
            <a:endParaRPr lang="tr-TR" sz="1000" dirty="0" smtClean="0">
              <a:solidFill>
                <a:srgbClr val="FF2F2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rgbClr val="FFFFFF"/>
              </a:buClr>
            </a:pPr>
            <a:r>
              <a:rPr lang="tr-TR" sz="1000" dirty="0" smtClean="0">
                <a:solidFill>
                  <a:srgbClr val="FF2F2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 çıktısı alınarak veliye imzalatılır</a:t>
            </a:r>
            <a:r>
              <a:rPr lang="tr-TR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>
              <a:spcBef>
                <a:spcPct val="0"/>
              </a:spcBef>
              <a:buClr>
                <a:srgbClr val="FFFFFF"/>
              </a:buClr>
              <a:buNone/>
            </a:pPr>
            <a:endParaRPr lang="tr-TR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rgbClr val="FFFFFF"/>
              </a:buClr>
              <a:buNone/>
            </a:pPr>
            <a:endParaRPr lang="tr-TR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rgbClr val="FFFFFF"/>
              </a:buClr>
              <a:buNone/>
            </a:pPr>
            <a:endParaRPr lang="tr-TR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Shape 123"/>
          <p:cNvSpPr txBox="1">
            <a:spLocks/>
          </p:cNvSpPr>
          <p:nvPr/>
        </p:nvSpPr>
        <p:spPr>
          <a:xfrm>
            <a:off x="2285984" y="3000378"/>
            <a:ext cx="1857388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Formlarda öğrenci ve veli bilgilerinin yer aldığı bölümler ile öğrencilerin eğitsel durumlarının </a:t>
            </a:r>
          </a:p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değerlendirildiği bölümler sınıf/şube rehber öğretmeni tarafından doldurulur.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4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2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4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760"/>
                            </p:stCondLst>
                            <p:childTnLst>
                              <p:par>
                                <p:cTn id="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214414" y="160717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BÖLÜM 8. OKUL  MÜDÜRÜ  İŞLEMLERİ  EKRANI 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6 Resim" descr="OKUL MUDU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1946"/>
            <a:ext cx="9144000" cy="4472092"/>
          </a:xfrm>
          <a:prstGeom prst="rect">
            <a:avLst/>
          </a:prstGeom>
        </p:spPr>
      </p:pic>
      <p:sp>
        <p:nvSpPr>
          <p:cNvPr id="8" name="Shape 123"/>
          <p:cNvSpPr txBox="1">
            <a:spLocks/>
          </p:cNvSpPr>
          <p:nvPr/>
        </p:nvSpPr>
        <p:spPr>
          <a:xfrm>
            <a:off x="2214546" y="1714494"/>
            <a:ext cx="6134144" cy="229673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sv-S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8.1.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v-S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EĞİTSEL DEĞERLENDİRME İSTEK FORMU ONAY</a:t>
            </a:r>
            <a:endParaRPr lang="tr-T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sv-S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8.2. ÖZEL HEDEF GİRİŞİ </a:t>
            </a:r>
          </a:p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</a:pPr>
            <a:endParaRPr lang="tr-T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8.3. YILLIK REHBERLİK PROGRAM ONAY</a:t>
            </a: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endParaRPr lang="tr-T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8.4. HAFTALIK PROGRAM</a:t>
            </a: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Okul Müdürü İşlemleri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1408"/>
            <a:ext cx="9144000" cy="44720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8" y="2357436"/>
            <a:ext cx="2095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Resim" descr="Okul Müdürü İşlemleri-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1426"/>
            <a:ext cx="9144000" cy="4472092"/>
          </a:xfrm>
          <a:prstGeom prst="rect">
            <a:avLst/>
          </a:prstGeom>
        </p:spPr>
      </p:pic>
      <p:sp>
        <p:nvSpPr>
          <p:cNvPr id="12" name="Shape 123"/>
          <p:cNvSpPr txBox="1">
            <a:spLocks/>
          </p:cNvSpPr>
          <p:nvPr/>
        </p:nvSpPr>
        <p:spPr>
          <a:xfrm>
            <a:off x="2214546" y="1643056"/>
            <a:ext cx="6929454" cy="35004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sv-SE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Eğitim kurumu müdürlerinin rehberlik hizmetlerine ilişkin işlemleri görüntülediği ve RAM’a</a:t>
            </a:r>
            <a:endParaRPr lang="tr-TR" sz="1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sv-SE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 yönlendirme işlemlerini yaptığı ekrandır. </a:t>
            </a:r>
            <a:endParaRPr lang="tr-TR" sz="1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endParaRPr lang="tr-TR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sv-SE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Ekrana MEBBİS kişisel şifresiyle giriş yapılır.</a:t>
            </a:r>
            <a:endParaRPr lang="tr-TR" sz="1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endParaRPr lang="tr-TR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r>
              <a:rPr lang="sv-SE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MEBBİS e-Rehberlik sekmesinden Okul Müdürü İşlemleri seçilir. </a:t>
            </a:r>
            <a:endParaRPr lang="tr-TR" sz="1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Bef>
                <a:spcPct val="0"/>
              </a:spcBef>
              <a:buClr>
                <a:srgbClr val="FFFFFF"/>
              </a:buClr>
              <a:buSzPct val="95000"/>
            </a:pPr>
            <a:endParaRPr lang="sv-SE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1214414" y="18210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8. 1. EĞİTSEL  DEĞERLENDİRME  İSTEK  FORMU  ONAY 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9 Resim" descr="Okul Müdürü İşlemleri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1408"/>
            <a:ext cx="9144000" cy="447209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95366"/>
            <a:ext cx="1990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714362"/>
            <a:ext cx="68849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143108" y="1857370"/>
            <a:ext cx="7000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Sınıf/Şube Seçimi: </a:t>
            </a:r>
            <a:r>
              <a:rPr lang="tr-T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Görüntülenecek formların sınıflara göre sıralandığı butondur. Ayrı ayrı sınıflara göre listeleme yapılabildiği gibi “Tüm Sınıflar” seçeneği ile okulda bulunan tüm sınıflara ait formları görüntülemek de mümkündür. </a:t>
            </a:r>
          </a:p>
          <a:p>
            <a:endParaRPr lang="tr-TR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1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 Formları </a:t>
            </a:r>
          </a:p>
          <a:p>
            <a:r>
              <a:rPr lang="tr-TR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Tümünü Göster: </a:t>
            </a:r>
            <a:r>
              <a:rPr lang="tr-T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Seçilen sınıfa/tüm sınıflara ait onaylı ve onaysız tüm İlk İnceleme ve Yeniden İnceleme formlarını görüntülemeyi sağlayan butondur. </a:t>
            </a:r>
          </a:p>
          <a:p>
            <a:endParaRPr lang="tr-TR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Onaylılar: </a:t>
            </a:r>
            <a:r>
              <a:rPr lang="tr-T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Seçilen sınıfa/tüm sınıflara ait onaylı tüm İlk İnceleme ve Yeniden İnceleme formlarını görüntülemeyi sağlayan butondur. </a:t>
            </a:r>
          </a:p>
          <a:p>
            <a:endParaRPr lang="tr-TR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Onayda Bekleyenler: </a:t>
            </a:r>
            <a:r>
              <a:rPr lang="tr-T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Seçilen sınıfa/tüm sınıflara ait onay bekleyen tüm İlk İnceleme ve Yeniden İnceleme formlarını görüntülemeyi sağlayan butondur. </a:t>
            </a:r>
          </a:p>
          <a:p>
            <a:endParaRPr lang="tr-TR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Müdür Onaylarını Kaydet: </a:t>
            </a:r>
            <a:r>
              <a:rPr lang="tr-T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Onay verilmek istenen dosyanın sağ köşesinde bulunan “Müdür Onay” kutucuğu işaretlendikten sonra işaretli tüm formların onay işleminin kaydedildiği butondur. </a:t>
            </a:r>
            <a:endParaRPr lang="tr-T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1214414" y="18210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8. 1. EĞİTSEL  DEĞERLENDİRME  İSTEK  FORMU  ONAY 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9 Resim" descr="Okul Müdürü İşlemleri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1408"/>
            <a:ext cx="9144000" cy="447209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95366"/>
            <a:ext cx="1990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714362"/>
            <a:ext cx="68849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Dikdörtgen"/>
          <p:cNvSpPr/>
          <p:nvPr/>
        </p:nvSpPr>
        <p:spPr>
          <a:xfrm>
            <a:off x="2214546" y="1857370"/>
            <a:ext cx="692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Eğitsel  Değerlendirme İstek Formu (İlk İnceleme)  ve  Eğitsel Değerlendirme İstek Formu’nun (Yeniden İnceleme) okulun bağlı bulunduğu RAM’a gönderilmek üzere okul müdürü tarafından onaylandığı ekranıdır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509855"/>
            <a:ext cx="6096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kutusu"/>
          <p:cNvSpPr txBox="1"/>
          <p:nvPr/>
        </p:nvSpPr>
        <p:spPr>
          <a:xfrm>
            <a:off x="1214414" y="160717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9.1. EĞİTSEL  DEĞERLENDİRME  İSTEK  FORMU: 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0" y="458797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Okul müdürleri tarafından onaylanan Eğitsel Değerlendirme İstek Formu </a:t>
            </a:r>
            <a:r>
              <a:rPr lang="tr-TR" sz="13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(İlk İnceleme) </a:t>
            </a:r>
            <a:r>
              <a:rPr lang="tr-T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Eğitsel Değerlendirme İstek Formları’nın </a:t>
            </a:r>
            <a:r>
              <a:rPr lang="tr-TR" sz="13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(Yeniden İnceleme) </a:t>
            </a:r>
            <a:r>
              <a:rPr lang="tr-T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RAM müdürleri ve personeli tarafından görüntülendiği ekrandır.  </a:t>
            </a:r>
            <a:endParaRPr lang="tr-TR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8 Resim" descr="Adsı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63134"/>
            <a:ext cx="8466657" cy="39749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Kaynakç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1426"/>
            <a:ext cx="9144000" cy="4472092"/>
          </a:xfrm>
          <a:prstGeom prst="rect">
            <a:avLst/>
          </a:prstGeom>
        </p:spPr>
      </p:pic>
      <p:sp>
        <p:nvSpPr>
          <p:cNvPr id="8" name="Shape 123"/>
          <p:cNvSpPr txBox="1">
            <a:spLocks/>
          </p:cNvSpPr>
          <p:nvPr/>
        </p:nvSpPr>
        <p:spPr>
          <a:xfrm>
            <a:off x="2143108" y="2500312"/>
            <a:ext cx="7000892" cy="3571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ŞANLIURFA – BİRECİK REHBERLİK ve ARAŞTIRMA MERKEZİ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Shape 123"/>
          <p:cNvSpPr txBox="1">
            <a:spLocks/>
          </p:cNvSpPr>
          <p:nvPr/>
        </p:nvSpPr>
        <p:spPr>
          <a:xfrm>
            <a:off x="2143108" y="3214692"/>
            <a:ext cx="7000892" cy="3571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sikolojik Danışman</a:t>
            </a:r>
            <a:r>
              <a:rPr lang="tr-T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İsmail </a:t>
            </a:r>
            <a:r>
              <a:rPr lang="tr-T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YILMAZ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Shape 123"/>
          <p:cNvSpPr txBox="1">
            <a:spLocks/>
          </p:cNvSpPr>
          <p:nvPr/>
        </p:nvSpPr>
        <p:spPr>
          <a:xfrm>
            <a:off x="2143108" y="4214824"/>
            <a:ext cx="7000892" cy="3571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tr-T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EYLÜL -2019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hape 123"/>
          <p:cNvSpPr txBox="1">
            <a:spLocks/>
          </p:cNvSpPr>
          <p:nvPr/>
        </p:nvSpPr>
        <p:spPr>
          <a:xfrm>
            <a:off x="2143108" y="3571882"/>
            <a:ext cx="7000892" cy="3571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pdr.ismailyilmaz@gmail.com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wq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6768"/>
            <a:ext cx="9144000" cy="4476750"/>
          </a:xfrm>
          <a:prstGeom prst="rect">
            <a:avLst/>
          </a:prstGeom>
        </p:spPr>
      </p:pic>
      <p:sp>
        <p:nvSpPr>
          <p:cNvPr id="7" name="Shape 123"/>
          <p:cNvSpPr txBox="1">
            <a:spLocks/>
          </p:cNvSpPr>
          <p:nvPr/>
        </p:nvSpPr>
        <p:spPr>
          <a:xfrm>
            <a:off x="71406" y="714362"/>
            <a:ext cx="8100994" cy="43041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</a:t>
            </a: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BÖLÜM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ÖĞRENCİ  YÖNLENDİRME  İŞLEMLERİ  EKRANI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</a:t>
            </a: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BÖLÜM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OKUL  MÜDÜRÜ  İŞLEMLERİ  EKRANI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pic>
        <p:nvPicPr>
          <p:cNvPr id="8" name="7 Resim" descr="modü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714362"/>
            <a:ext cx="1071570" cy="428628"/>
          </a:xfrm>
          <a:prstGeom prst="rect">
            <a:avLst/>
          </a:prstGeom>
        </p:spPr>
      </p:pic>
      <p:pic>
        <p:nvPicPr>
          <p:cNvPr id="9" name="8 Resim" descr="v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50" y="1857370"/>
            <a:ext cx="1076326" cy="428628"/>
          </a:xfrm>
          <a:prstGeom prst="rect">
            <a:avLst/>
          </a:prstGeom>
        </p:spPr>
      </p:pic>
      <p:pic>
        <p:nvPicPr>
          <p:cNvPr id="10" name="9 Resim" descr="x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4632744"/>
            <a:ext cx="1071570" cy="36789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9" y="1500180"/>
            <a:ext cx="1071537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8" y="2857502"/>
            <a:ext cx="10715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6" y="1142990"/>
            <a:ext cx="107157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10" y="2357436"/>
            <a:ext cx="10811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06" y="4143386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06" y="3714758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06" y="3286130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1426"/>
            <a:ext cx="9144000" cy="4472092"/>
          </a:xfrm>
          <a:prstGeom prst="rect">
            <a:avLst/>
          </a:prstGeom>
        </p:spPr>
      </p:pic>
      <p:sp>
        <p:nvSpPr>
          <p:cNvPr id="8" name="Shape 123"/>
          <p:cNvSpPr txBox="1">
            <a:spLocks/>
          </p:cNvSpPr>
          <p:nvPr/>
        </p:nvSpPr>
        <p:spPr>
          <a:xfrm>
            <a:off x="2214546" y="1857370"/>
            <a:ext cx="7072362" cy="1714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F2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Sınıf/şube rehber öğretmeni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F2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rehberlik öğretmeni tarafından kullanılan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ekrandır.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endParaRPr lang="tr-TR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Ekrana giriş MEBBİS Modülü’nden kişisel şifre kullanılarak yapılır. MEBBİS e-Rehberlik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Modülü’nde yer alan listeden “Öğrenci Yönlendirme İşlemleri” sekmesi tıklanır.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endParaRPr lang="tr-TR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RAM’a ‘’Eğitsel Değerlendirme ‘’ve ‘’Tanılama’’ işlemleri için yönlendirme bu ekran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üzerinden</a:t>
            </a:r>
            <a:r>
              <a:rPr lang="tr-T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yapılır. 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214414" y="160717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BÖLÜM 6. ÖĞRENCİ  YÖNLENDİRME  İŞLEMLERİ  EKRANI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sp>
        <p:nvSpPr>
          <p:cNvPr id="8" name="Shape 123"/>
          <p:cNvSpPr txBox="1">
            <a:spLocks/>
          </p:cNvSpPr>
          <p:nvPr/>
        </p:nvSpPr>
        <p:spPr>
          <a:xfrm>
            <a:off x="2214546" y="1857370"/>
            <a:ext cx="692945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F2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ilk kez RAM’a yönlendiriliyorsa,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Eğitsel Değerlendirme İstek Formu (İlk İnceleme) doldurulur.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604957"/>
            <a:ext cx="8572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1426"/>
            <a:ext cx="9144000" cy="4472092"/>
          </a:xfrm>
          <a:prstGeom prst="rect">
            <a:avLst/>
          </a:prstGeom>
        </p:spPr>
      </p:pic>
      <p:sp>
        <p:nvSpPr>
          <p:cNvPr id="8" name="Shape 123"/>
          <p:cNvSpPr txBox="1">
            <a:spLocks/>
          </p:cNvSpPr>
          <p:nvPr/>
        </p:nvSpPr>
        <p:spPr>
          <a:xfrm>
            <a:off x="2214546" y="1857370"/>
            <a:ext cx="692945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Öğrenci </a:t>
            </a:r>
            <a:r>
              <a:rPr lang="tr-TR" sz="1400" dirty="0" smtClean="0">
                <a:solidFill>
                  <a:srgbClr val="FF2F2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yeniden inceleme için yönlendirildiğinde,</a:t>
            </a:r>
          </a:p>
          <a:p>
            <a:pPr marL="274320" lvl="0" indent="-274320">
              <a:spcBef>
                <a:spcPct val="0"/>
              </a:spcBef>
              <a:buClr>
                <a:srgbClr val="FFFFFF"/>
              </a:buClr>
              <a:buSzPct val="95000"/>
              <a:defRPr/>
            </a:pPr>
            <a:r>
              <a:rPr lang="tr-T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Eğitsel Değerlendirme İstek Formu (Yeniden İnceleme) doldurulur.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Wingdings 2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58" y="1452557"/>
            <a:ext cx="2038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585907"/>
            <a:ext cx="1114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sp>
        <p:nvSpPr>
          <p:cNvPr id="8" name="Shape 123"/>
          <p:cNvSpPr txBox="1">
            <a:spLocks/>
          </p:cNvSpPr>
          <p:nvPr/>
        </p:nvSpPr>
        <p:spPr>
          <a:xfrm>
            <a:off x="1000100" y="71438"/>
            <a:ext cx="8286808" cy="57148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tr-T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Sınıf Rehber / Branş Öğretmeni: </a:t>
            </a: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Sınıf/şube rehber öğretmeni </a:t>
            </a:r>
            <a:r>
              <a:rPr lang="tr-T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Eğitsel Değerlendirme İstek Formu </a:t>
            </a:r>
            <a:r>
              <a:rPr lang="tr-T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sekmesine tıkladığında, açılan ekranda sınıf, ardından öğrenci seçimi yaptıktan sonra, açılan form doldurularak kaydedilir.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705" y="1857370"/>
            <a:ext cx="6505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500312"/>
            <a:ext cx="2552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286130"/>
            <a:ext cx="23622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285998"/>
            <a:ext cx="25527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724166"/>
            <a:ext cx="2543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0855" y="3571882"/>
            <a:ext cx="22955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9419" y="2500312"/>
            <a:ext cx="2581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24130" y="3071816"/>
            <a:ext cx="6534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100278"/>
            <a:ext cx="6877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Yönlendirme For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71426"/>
            <a:ext cx="9144000" cy="44720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3" y="1071552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8"/>
            <a:ext cx="663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857370"/>
            <a:ext cx="68389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10731</TotalTime>
  <Words>614</Words>
  <Application>Microsoft Office PowerPoint</Application>
  <PresentationFormat>Ekran Gösterisi (16:9)</PresentationFormat>
  <Paragraphs>75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Ofis Teması</vt:lpstr>
      <vt:lpstr>Akış</vt:lpstr>
      <vt:lpstr>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Busra Seyma BICEN</dc:creator>
  <cp:lastModifiedBy>User</cp:lastModifiedBy>
  <cp:revision>1106</cp:revision>
  <dcterms:created xsi:type="dcterms:W3CDTF">2014-12-05T11:17:06Z</dcterms:created>
  <dcterms:modified xsi:type="dcterms:W3CDTF">2021-10-12T12:22:01Z</dcterms:modified>
</cp:coreProperties>
</file>