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1"/>
  </p:notesMasterIdLst>
  <p:sldIdLst>
    <p:sldId id="267" r:id="rId2"/>
    <p:sldId id="284" r:id="rId3"/>
    <p:sldId id="256" r:id="rId4"/>
    <p:sldId id="257" r:id="rId5"/>
    <p:sldId id="265" r:id="rId6"/>
    <p:sldId id="266" r:id="rId7"/>
    <p:sldId id="258" r:id="rId8"/>
    <p:sldId id="259" r:id="rId9"/>
    <p:sldId id="260" r:id="rId10"/>
    <p:sldId id="261" r:id="rId11"/>
    <p:sldId id="263" r:id="rId12"/>
    <p:sldId id="264"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B4BD7-3966-42BD-BF06-03F33F2C557F}" type="datetimeFigureOut">
              <a:rPr lang="tr-TR" smtClean="0"/>
              <a:pPr/>
              <a:t>10.06.2025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826478-F883-4EB7-9385-E0DBA7655094}" type="slidenum">
              <a:rPr lang="tr-TR" smtClean="0"/>
              <a:pPr/>
              <a:t>‹#›</a:t>
            </a:fld>
            <a:endParaRPr lang="tr-TR"/>
          </a:p>
        </p:txBody>
      </p:sp>
    </p:spTree>
    <p:extLst>
      <p:ext uri="{BB962C8B-B14F-4D97-AF65-F5344CB8AC3E}">
        <p14:creationId xmlns:p14="http://schemas.microsoft.com/office/powerpoint/2010/main" xmlns="" val="3796319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826478-F883-4EB7-9385-E0DBA7655094}" type="slidenum">
              <a:rPr lang="tr-TR" smtClean="0"/>
              <a:pPr/>
              <a:t>10</a:t>
            </a:fld>
            <a:endParaRPr lang="tr-TR"/>
          </a:p>
        </p:txBody>
      </p:sp>
    </p:spTree>
    <p:extLst>
      <p:ext uri="{BB962C8B-B14F-4D97-AF65-F5344CB8AC3E}">
        <p14:creationId xmlns:p14="http://schemas.microsoft.com/office/powerpoint/2010/main" xmlns="" val="3475945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5A826478-F883-4EB7-9385-E0DBA7655094}" type="slidenum">
              <a:rPr lang="tr-TR" smtClean="0"/>
              <a:pPr/>
              <a:t>26</a:t>
            </a:fld>
            <a:endParaRPr lang="tr-TR"/>
          </a:p>
        </p:txBody>
      </p:sp>
    </p:spTree>
    <p:extLst>
      <p:ext uri="{BB962C8B-B14F-4D97-AF65-F5344CB8AC3E}">
        <p14:creationId xmlns:p14="http://schemas.microsoft.com/office/powerpoint/2010/main" xmlns="" val="1983980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pPr/>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tr-TR"/>
              <a:t>Asıl metin stillerini düzenlemek için tıklatın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10.06.2025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02176B-0E47-46AC-8F43-DAB4B8A37D06}" type="slidenum">
              <a:rPr lang="tr-TR" smtClean="0"/>
              <a:pPr/>
              <a:t>‹#›</a:t>
            </a:fld>
            <a:endParaRPr lang="tr-T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tr-TR"/>
              <a:t>Asıl başlık stili için tıklatın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A23720DD-5B6D-40BF-8493-A6B52D484E6B}" type="datetimeFigureOut">
              <a:rPr lang="tr-TR" smtClean="0"/>
              <a:pPr/>
              <a:t>10.06.2025</a:t>
            </a:fld>
            <a:endParaRPr lang="tr-T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02176B-0E47-46AC-8F43-DAB4B8A37D06}" type="slidenum">
              <a:rPr lang="tr-TR" smtClean="0"/>
              <a:pPr/>
              <a:t>‹#›</a:t>
            </a:fld>
            <a:endParaRPr lang="tr-T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tr.wikipedia.org/wiki/%C3%96l%C3%BC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00CD402-F09F-9996-3329-4C9B9083A2CC}"/>
              </a:ext>
            </a:extLst>
          </p:cNvPr>
          <p:cNvSpPr>
            <a:spLocks noGrp="1"/>
          </p:cNvSpPr>
          <p:nvPr>
            <p:ph idx="1"/>
          </p:nvPr>
        </p:nvSpPr>
        <p:spPr>
          <a:xfrm>
            <a:off x="457200" y="476672"/>
            <a:ext cx="7620000" cy="5649491"/>
          </a:xfrm>
        </p:spPr>
        <p:txBody>
          <a:bodyPr>
            <a:normAutofit fontScale="85000" lnSpcReduction="20000"/>
          </a:bodyPr>
          <a:lstStyle/>
          <a:p>
            <a:pPr algn="ctr"/>
            <a:endParaRPr lang="tr-TR" sz="3600" b="0" dirty="0">
              <a:solidFill>
                <a:schemeClr val="tx2"/>
              </a:solidFill>
              <a:latin typeface="Bahnschrift" panose="020B0502040204020203" pitchFamily="34" charset="0"/>
            </a:endParaRPr>
          </a:p>
          <a:p>
            <a:pPr algn="ctr"/>
            <a:r>
              <a:rPr lang="tr-TR" sz="3600" b="0" dirty="0" smtClean="0">
                <a:latin typeface="Bahnschrift" panose="020B0502040204020203" pitchFamily="34" charset="0"/>
              </a:rPr>
              <a:t>BİRECİK</a:t>
            </a:r>
          </a:p>
          <a:p>
            <a:pPr algn="ctr"/>
            <a:r>
              <a:rPr lang="tr-TR" sz="3600" b="0" dirty="0" smtClean="0">
                <a:latin typeface="Bahnschrift" panose="020B0502040204020203" pitchFamily="34" charset="0"/>
              </a:rPr>
              <a:t>REHBERL</a:t>
            </a:r>
            <a:r>
              <a:rPr lang="tr-TR" sz="3600" b="0" dirty="0" smtClean="0">
                <a:latin typeface="Bahnschrift" panose="020B0502040204020203" pitchFamily="34" charset="0"/>
              </a:rPr>
              <a:t>İK</a:t>
            </a:r>
            <a:r>
              <a:rPr lang="tr-TR" sz="3600" b="0" dirty="0" smtClean="0">
                <a:latin typeface="Bahnschrift" panose="020B0502040204020203" pitchFamily="34" charset="0"/>
              </a:rPr>
              <a:t> VE ARAŞTIRMA</a:t>
            </a:r>
          </a:p>
          <a:p>
            <a:pPr algn="ctr"/>
            <a:r>
              <a:rPr lang="tr-TR" sz="3600" b="0" dirty="0" smtClean="0">
                <a:latin typeface="Bahnschrift" panose="020B0502040204020203" pitchFamily="34" charset="0"/>
              </a:rPr>
              <a:t>MERKEZİ</a:t>
            </a:r>
          </a:p>
          <a:p>
            <a:pPr algn="ctr"/>
            <a:endParaRPr lang="tr-TR" sz="3600" b="0" dirty="0" smtClean="0">
              <a:solidFill>
                <a:schemeClr val="tx2"/>
              </a:solidFill>
              <a:latin typeface="Bahnschrift" panose="020B0502040204020203" pitchFamily="34" charset="0"/>
            </a:endParaRPr>
          </a:p>
          <a:p>
            <a:pPr algn="ctr"/>
            <a:r>
              <a:rPr lang="tr-TR" sz="3600" b="0" dirty="0" smtClean="0">
                <a:solidFill>
                  <a:schemeClr val="tx2"/>
                </a:solidFill>
                <a:latin typeface="Bahnschrift" panose="020B0502040204020203" pitchFamily="34" charset="0"/>
              </a:rPr>
              <a:t>PSİKOSOSYAL </a:t>
            </a:r>
            <a:r>
              <a:rPr lang="tr-TR" sz="3600" b="0" dirty="0">
                <a:solidFill>
                  <a:schemeClr val="tx2"/>
                </a:solidFill>
                <a:latin typeface="Bahnschrift" panose="020B0502040204020203" pitchFamily="34" charset="0"/>
              </a:rPr>
              <a:t>KORUMA</a:t>
            </a:r>
          </a:p>
          <a:p>
            <a:pPr algn="ctr"/>
            <a:r>
              <a:rPr lang="tr-TR" sz="3600" b="0" dirty="0">
                <a:solidFill>
                  <a:schemeClr val="tx2"/>
                </a:solidFill>
                <a:latin typeface="Bahnschrift" panose="020B0502040204020203" pitchFamily="34" charset="0"/>
              </a:rPr>
              <a:t> VE </a:t>
            </a:r>
          </a:p>
          <a:p>
            <a:pPr algn="ctr"/>
            <a:r>
              <a:rPr lang="tr-TR" sz="3600" b="0" dirty="0">
                <a:solidFill>
                  <a:schemeClr val="tx2"/>
                </a:solidFill>
                <a:latin typeface="Bahnschrift" panose="020B0502040204020203" pitchFamily="34" charset="0"/>
              </a:rPr>
              <a:t>ÖNLEME ÇALIŞMALARI</a:t>
            </a:r>
          </a:p>
          <a:p>
            <a:pPr algn="ctr"/>
            <a:r>
              <a:rPr lang="tr-TR" sz="1800" b="0" dirty="0" smtClean="0">
                <a:solidFill>
                  <a:schemeClr val="tx2"/>
                </a:solidFill>
                <a:latin typeface="Bahnschrift" panose="020B0502040204020203" pitchFamily="34" charset="0"/>
              </a:rPr>
              <a:t>(</a:t>
            </a:r>
            <a:r>
              <a:rPr lang="tr-TR" sz="1800" b="0" dirty="0">
                <a:solidFill>
                  <a:schemeClr val="tx2"/>
                </a:solidFill>
                <a:latin typeface="Bahnschrift" panose="020B0502040204020203" pitchFamily="34" charset="0"/>
              </a:rPr>
              <a:t>OKUL </a:t>
            </a:r>
            <a:r>
              <a:rPr lang="tr-TR" sz="1800" b="0" dirty="0" smtClean="0">
                <a:solidFill>
                  <a:schemeClr val="tx2"/>
                </a:solidFill>
                <a:latin typeface="Bahnschrift" panose="020B0502040204020203" pitchFamily="34" charset="0"/>
              </a:rPr>
              <a:t>İDARECİLERİ)</a:t>
            </a:r>
          </a:p>
          <a:p>
            <a:pPr algn="ctr"/>
            <a:endParaRPr lang="tr-TR" sz="1800" b="0" dirty="0" smtClean="0">
              <a:solidFill>
                <a:schemeClr val="tx2"/>
              </a:solidFill>
              <a:latin typeface="Bahnschrift" panose="020B0502040204020203" pitchFamily="34" charset="0"/>
            </a:endParaRPr>
          </a:p>
          <a:p>
            <a:pPr algn="ctr"/>
            <a:r>
              <a:rPr lang="tr-TR" sz="1800" b="0" dirty="0" smtClean="0">
                <a:solidFill>
                  <a:schemeClr val="tx2"/>
                </a:solidFill>
                <a:latin typeface="Bahnschrift" panose="020B0502040204020203" pitchFamily="34" charset="0"/>
              </a:rPr>
              <a:t>SUAT ZİYAN</a:t>
            </a:r>
          </a:p>
          <a:p>
            <a:pPr algn="ctr"/>
            <a:r>
              <a:rPr lang="tr-TR" sz="1800" b="0" dirty="0" smtClean="0">
                <a:solidFill>
                  <a:schemeClr val="tx2"/>
                </a:solidFill>
                <a:latin typeface="Bahnschrift" panose="020B0502040204020203" pitchFamily="34" charset="0"/>
              </a:rPr>
              <a:t>Rehberlik Hizmetleri Bölüm Başkanı</a:t>
            </a:r>
            <a:endParaRPr lang="tr-TR" sz="1800" b="0" dirty="0">
              <a:solidFill>
                <a:schemeClr val="tx2"/>
              </a:solidFill>
              <a:latin typeface="Bahnschrift" panose="020B0502040204020203" pitchFamily="34" charset="0"/>
            </a:endParaRPr>
          </a:p>
        </p:txBody>
      </p:sp>
    </p:spTree>
    <p:extLst>
      <p:ext uri="{BB962C8B-B14F-4D97-AF65-F5344CB8AC3E}">
        <p14:creationId xmlns:p14="http://schemas.microsoft.com/office/powerpoint/2010/main" xmlns="" val="2422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052736"/>
            <a:ext cx="8208912" cy="5544616"/>
          </a:xfrm>
        </p:spPr>
        <p:txBody>
          <a:bodyPr>
            <a:normAutofit/>
          </a:bodyPr>
          <a:lstStyle/>
          <a:p>
            <a:r>
              <a:rPr lang="tr-TR" sz="2400" dirty="0">
                <a:solidFill>
                  <a:srgbClr val="C00000"/>
                </a:solidFill>
                <a:latin typeface="Bell MT" pitchFamily="18" charset="0"/>
              </a:rPr>
              <a:t>Okul Temelli Psikolojik İlk Yardımı Kim Uygular?</a:t>
            </a:r>
          </a:p>
          <a:p>
            <a:pPr algn="just"/>
            <a:r>
              <a:rPr lang="tr-TR" sz="2400" dirty="0">
                <a:solidFill>
                  <a:srgbClr val="C00000"/>
                </a:solidFill>
                <a:latin typeface="Bell MT" pitchFamily="18" charset="0"/>
              </a:rPr>
              <a:t>	</a:t>
            </a:r>
            <a:r>
              <a:rPr lang="tr-TR" sz="2400" b="0" dirty="0">
                <a:latin typeface="Bell MT" pitchFamily="18" charset="0"/>
              </a:rPr>
              <a:t>Bir ruh sağlığı müdahalesi olmadığı için psikolojik danışman/ rehber öğretmen, öğretmen, yönetici, personel veya veli, ruh sağlığı eğitimi almış olsun ya da olmasın PİY çerçevesinde eğitim almışsa iyileşme sürecine katkı sunabilir. </a:t>
            </a:r>
            <a:endParaRPr lang="tr-TR" sz="2400" dirty="0">
              <a:latin typeface="Bell MT" pitchFamily="18" charset="0"/>
            </a:endParaRPr>
          </a:p>
        </p:txBody>
      </p:sp>
      <p:pic>
        <p:nvPicPr>
          <p:cNvPr id="1026" name="Picture 2" descr="Psikolojik İlk Yardım Nedir? Psikolojik İlk Yardım Nasıl Yapılır? -  Psikolog Şahika İzgi Yılmaz | Online Terapi"/>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83768" y="3140967"/>
            <a:ext cx="4248472" cy="352839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5474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SİKOSOSYAL DESTEK EYLEM PLANI VE PSİKOSOSYAL DESTEK PROGRAMLARI YAYIMLANDI"/>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771275"/>
            <a:ext cx="9144000" cy="514503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71716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5793507"/>
          </a:xfrm>
        </p:spPr>
        <p:txBody>
          <a:bodyPr>
            <a:noAutofit/>
          </a:bodyPr>
          <a:lstStyle/>
          <a:p>
            <a:pPr algn="ctr"/>
            <a:r>
              <a:rPr lang="tr-TR" sz="2800" dirty="0">
                <a:solidFill>
                  <a:srgbClr val="C00000"/>
                </a:solidFill>
                <a:latin typeface="Bell MT" pitchFamily="18" charset="0"/>
              </a:rPr>
              <a:t>PİY Bireyin;</a:t>
            </a:r>
          </a:p>
          <a:p>
            <a:pPr marL="457200" indent="-457200" algn="ctr">
              <a:buFont typeface="Wingdings" pitchFamily="2" charset="2"/>
              <a:buChar char="Ø"/>
            </a:pPr>
            <a:r>
              <a:rPr lang="tr-TR" sz="2800" dirty="0">
                <a:latin typeface="Bell MT" pitchFamily="18" charset="0"/>
              </a:rPr>
              <a:t>Güvende hissetmesine,</a:t>
            </a:r>
          </a:p>
          <a:p>
            <a:pPr marL="457200" indent="-457200" algn="ctr">
              <a:buFont typeface="Wingdings" pitchFamily="2" charset="2"/>
              <a:buChar char="Ø"/>
            </a:pPr>
            <a:r>
              <a:rPr lang="tr-TR" sz="2800" dirty="0">
                <a:latin typeface="Bell MT" pitchFamily="18" charset="0"/>
              </a:rPr>
              <a:t>Başkalarıyla bağ kurmasına,</a:t>
            </a:r>
          </a:p>
          <a:p>
            <a:pPr marL="457200" indent="-457200" algn="ctr">
              <a:buFont typeface="Wingdings" pitchFamily="2" charset="2"/>
              <a:buChar char="Ø"/>
            </a:pPr>
            <a:r>
              <a:rPr lang="tr-TR" sz="2800" dirty="0">
                <a:latin typeface="Bell MT" pitchFamily="18" charset="0"/>
              </a:rPr>
              <a:t>Sakinleşmesine,</a:t>
            </a:r>
          </a:p>
          <a:p>
            <a:pPr marL="457200" indent="-457200" algn="ctr">
              <a:buFont typeface="Wingdings" pitchFamily="2" charset="2"/>
              <a:buChar char="Ø"/>
            </a:pPr>
            <a:r>
              <a:rPr lang="tr-TR" sz="2800" dirty="0">
                <a:latin typeface="Bell MT" pitchFamily="18" charset="0"/>
              </a:rPr>
              <a:t>Umut geliştirmesine,</a:t>
            </a:r>
          </a:p>
          <a:p>
            <a:pPr marL="457200" indent="-457200" algn="ctr">
              <a:buFont typeface="Wingdings" pitchFamily="2" charset="2"/>
              <a:buChar char="Ø"/>
            </a:pPr>
            <a:r>
              <a:rPr lang="tr-TR" sz="2800" dirty="0">
                <a:latin typeface="Bell MT" pitchFamily="18" charset="0"/>
              </a:rPr>
              <a:t>Sosyal, fiziksel ve duygusal desteğe güvenli ve daha hızlı erişmesine,</a:t>
            </a:r>
          </a:p>
          <a:p>
            <a:pPr marL="457200" indent="-457200" algn="ctr">
              <a:buFont typeface="Wingdings" pitchFamily="2" charset="2"/>
              <a:buChar char="Ø"/>
            </a:pPr>
            <a:r>
              <a:rPr lang="tr-TR" sz="2800" dirty="0">
                <a:latin typeface="Bell MT" pitchFamily="18" charset="0"/>
              </a:rPr>
              <a:t>Yaşanan </a:t>
            </a:r>
            <a:r>
              <a:rPr lang="tr-TR" sz="2800" dirty="0" err="1">
                <a:latin typeface="Bell MT" pitchFamily="18" charset="0"/>
              </a:rPr>
              <a:t>travmatik</a:t>
            </a:r>
            <a:r>
              <a:rPr lang="tr-TR" sz="2800" dirty="0">
                <a:latin typeface="Bell MT" pitchFamily="18" charset="0"/>
              </a:rPr>
              <a:t> durum için birey veya topluluk olarak yalnız olmadığını ve kendisine yardım edileceğini hissetmesine </a:t>
            </a:r>
            <a:r>
              <a:rPr lang="tr-TR" sz="2800" dirty="0">
                <a:solidFill>
                  <a:srgbClr val="C00000"/>
                </a:solidFill>
                <a:latin typeface="Bell MT" pitchFamily="18" charset="0"/>
              </a:rPr>
              <a:t>katkı sağlar.</a:t>
            </a:r>
            <a:endParaRPr lang="tr-TR" sz="2800" dirty="0">
              <a:latin typeface="Bell MT" pitchFamily="18" charset="0"/>
            </a:endParaRPr>
          </a:p>
          <a:p>
            <a:endParaRPr lang="tr-TR" sz="2800" dirty="0"/>
          </a:p>
        </p:txBody>
      </p:sp>
    </p:spTree>
    <p:extLst>
      <p:ext uri="{BB962C8B-B14F-4D97-AF65-F5344CB8AC3E}">
        <p14:creationId xmlns:p14="http://schemas.microsoft.com/office/powerpoint/2010/main" xmlns="" val="333579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5626801-7FD5-6281-3EB4-A9B160D5E8C9}"/>
              </a:ext>
            </a:extLst>
          </p:cNvPr>
          <p:cNvSpPr>
            <a:spLocks noGrp="1"/>
          </p:cNvSpPr>
          <p:nvPr>
            <p:ph idx="1"/>
          </p:nvPr>
        </p:nvSpPr>
        <p:spPr>
          <a:xfrm>
            <a:off x="323528" y="404664"/>
            <a:ext cx="8424936" cy="6336704"/>
          </a:xfrm>
        </p:spPr>
        <p:txBody>
          <a:bodyPr>
            <a:normAutofit/>
          </a:bodyPr>
          <a:lstStyle/>
          <a:p>
            <a:r>
              <a:rPr lang="tr-TR" dirty="0">
                <a:solidFill>
                  <a:srgbClr val="C00000"/>
                </a:solidFill>
              </a:rPr>
              <a:t>Travmatik Yaşantıları Sonrasında Neler Yapabiliriz?</a:t>
            </a:r>
          </a:p>
          <a:p>
            <a:pPr marL="342900" indent="-342900" algn="just">
              <a:buFont typeface="Wingdings" panose="05000000000000000000" pitchFamily="2" charset="2"/>
              <a:buChar char="Ø"/>
            </a:pPr>
            <a:r>
              <a:rPr lang="tr-TR" dirty="0"/>
              <a:t> </a:t>
            </a:r>
            <a:r>
              <a:rPr lang="tr-TR" b="0" dirty="0"/>
              <a:t>Doğal afetler, kazalar, kayıplar, şiddet olayları </a:t>
            </a:r>
            <a:r>
              <a:rPr lang="tr-TR" b="0" dirty="0" err="1"/>
              <a:t>vb</a:t>
            </a:r>
            <a:r>
              <a:rPr lang="tr-TR" b="0" dirty="0"/>
              <a:t> sonrasında öğrenciler, öğretmenler ve veliler üzerinde hem psikolojik hem sosyal etkileri hafifletmek ve kişilerin dayanıklılığını artırmayı ve baş etme becerilerini geliştirilmesi gerekmektedir.</a:t>
            </a:r>
          </a:p>
          <a:p>
            <a:pPr algn="just"/>
            <a:r>
              <a:rPr lang="tr-TR" dirty="0">
                <a:solidFill>
                  <a:srgbClr val="C00000"/>
                </a:solidFill>
              </a:rPr>
              <a:t>Genel İlkeler</a:t>
            </a:r>
            <a:r>
              <a:rPr lang="tr-TR" b="0" dirty="0">
                <a:solidFill>
                  <a:srgbClr val="C00000"/>
                </a:solidFill>
              </a:rPr>
              <a:t>:</a:t>
            </a:r>
          </a:p>
          <a:p>
            <a:pPr algn="just"/>
            <a:r>
              <a:rPr lang="tr-TR" dirty="0">
                <a:solidFill>
                  <a:srgbClr val="C00000"/>
                </a:solidFill>
              </a:rPr>
              <a:t>Normalleştirme:</a:t>
            </a:r>
            <a:r>
              <a:rPr lang="tr-TR" b="0" dirty="0">
                <a:solidFill>
                  <a:srgbClr val="C00000"/>
                </a:solidFill>
              </a:rPr>
              <a:t> </a:t>
            </a:r>
            <a:r>
              <a:rPr lang="tr-TR" b="0" dirty="0"/>
              <a:t>Verilen tepkilerin (ağlama, öfke, içe kapanma vb.) travma sonrası olağan olduğunu anlatmak.</a:t>
            </a:r>
          </a:p>
          <a:p>
            <a:pPr algn="just"/>
            <a:r>
              <a:rPr lang="tr-TR" dirty="0">
                <a:solidFill>
                  <a:srgbClr val="C00000"/>
                </a:solidFill>
              </a:rPr>
              <a:t>Bilgilendirme: </a:t>
            </a:r>
            <a:r>
              <a:rPr lang="tr-TR" b="0" dirty="0"/>
              <a:t>Travmatik olayın etkileri ve bu etkilerle baş etme yolları hakkında doğru ve sade bilgiler sunmak.</a:t>
            </a:r>
          </a:p>
          <a:p>
            <a:pPr algn="just"/>
            <a:r>
              <a:rPr lang="tr-TR" dirty="0">
                <a:solidFill>
                  <a:srgbClr val="C00000"/>
                </a:solidFill>
              </a:rPr>
              <a:t>Güven Duygusu Sağlama: </a:t>
            </a:r>
            <a:r>
              <a:rPr lang="tr-TR" b="0" dirty="0"/>
              <a:t>Fiziksel ve duygusal güvenliği yeniden inşa etmeye yönelik ortamlar oluşturmak.</a:t>
            </a:r>
          </a:p>
          <a:p>
            <a:pPr algn="just"/>
            <a:r>
              <a:rPr lang="tr-TR" dirty="0">
                <a:solidFill>
                  <a:srgbClr val="C00000"/>
                </a:solidFill>
              </a:rPr>
              <a:t>Dayanışma ve Sosyal Destek: </a:t>
            </a:r>
            <a:r>
              <a:rPr lang="tr-TR" b="0" dirty="0"/>
              <a:t>İnsanların yalnız olmadığını hissettirmek, dayanışmayı teşvik etmek,</a:t>
            </a:r>
          </a:p>
          <a:p>
            <a:pPr algn="just"/>
            <a:r>
              <a:rPr lang="tr-TR" dirty="0">
                <a:solidFill>
                  <a:srgbClr val="C00000"/>
                </a:solidFill>
              </a:rPr>
              <a:t>Uygun Yönlendirme: </a:t>
            </a:r>
            <a:r>
              <a:rPr lang="tr-TR" b="0" dirty="0"/>
              <a:t>Gerekli durumlarda psikolojik destek ve profesyonel yardım sunmak.</a:t>
            </a:r>
          </a:p>
        </p:txBody>
      </p:sp>
    </p:spTree>
    <p:extLst>
      <p:ext uri="{BB962C8B-B14F-4D97-AF65-F5344CB8AC3E}">
        <p14:creationId xmlns:p14="http://schemas.microsoft.com/office/powerpoint/2010/main" xmlns="" val="176084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E12BE8B-8682-AFC8-4505-3634B137DDD6}"/>
              </a:ext>
            </a:extLst>
          </p:cNvPr>
          <p:cNvSpPr>
            <a:spLocks noGrp="1"/>
          </p:cNvSpPr>
          <p:nvPr>
            <p:ph idx="1"/>
          </p:nvPr>
        </p:nvSpPr>
        <p:spPr>
          <a:xfrm>
            <a:off x="457200" y="260648"/>
            <a:ext cx="7620000" cy="6336704"/>
          </a:xfrm>
        </p:spPr>
        <p:txBody>
          <a:bodyPr>
            <a:normAutofit fontScale="92500" lnSpcReduction="20000"/>
          </a:bodyPr>
          <a:lstStyle/>
          <a:p>
            <a:r>
              <a:rPr lang="tr-TR" dirty="0">
                <a:solidFill>
                  <a:srgbClr val="C00000"/>
                </a:solidFill>
              </a:rPr>
              <a:t>Öğrenciler İçin Çalışmalar</a:t>
            </a:r>
          </a:p>
          <a:p>
            <a:pPr marL="457200" indent="-457200">
              <a:buFont typeface="+mj-lt"/>
              <a:buAutoNum type="arabicPeriod"/>
            </a:pPr>
            <a:r>
              <a:rPr lang="tr-TR" dirty="0">
                <a:solidFill>
                  <a:srgbClr val="C00000"/>
                </a:solidFill>
              </a:rPr>
              <a:t>Psikoeğitim Etkinlikleri</a:t>
            </a:r>
          </a:p>
          <a:p>
            <a:pPr marL="457200" indent="-457200">
              <a:buFont typeface="Arial" panose="020B0604020202020204" pitchFamily="34" charset="0"/>
              <a:buChar char="•"/>
            </a:pPr>
            <a:r>
              <a:rPr lang="tr-TR" b="0" dirty="0"/>
              <a:t>Travma sonrası yaşanan duyguların (korku, suçluluk, öfke) anlatıldığı  sade sunumlardır.</a:t>
            </a:r>
          </a:p>
          <a:p>
            <a:pPr marL="457200" indent="-457200">
              <a:buFont typeface="Arial" panose="020B0604020202020204" pitchFamily="34" charset="0"/>
              <a:buChar char="•"/>
            </a:pPr>
            <a:r>
              <a:rPr lang="tr-TR" b="0" dirty="0"/>
              <a:t>Hikaye anlatımı, resim çizme, oyun terapisi gibi yöntemlerle ifade imkânı sağlamak,</a:t>
            </a:r>
          </a:p>
          <a:p>
            <a:r>
              <a:rPr lang="tr-TR" dirty="0">
                <a:solidFill>
                  <a:srgbClr val="C00000"/>
                </a:solidFill>
              </a:rPr>
              <a:t>2. Duygusal İfade Çalışmaları</a:t>
            </a:r>
          </a:p>
          <a:p>
            <a:pPr marL="342900" indent="-342900">
              <a:buFont typeface="Arial" panose="020B0604020202020204" pitchFamily="34" charset="0"/>
              <a:buChar char="•"/>
            </a:pPr>
            <a:r>
              <a:rPr lang="tr-TR" b="0" dirty="0"/>
              <a:t>Duyguları tanıma, adlandırma ve ifade etme becerilerini geliştiren sınıf içi etkinlikler.</a:t>
            </a:r>
          </a:p>
          <a:p>
            <a:pPr marL="342900" indent="-342900">
              <a:buFont typeface="Arial" panose="020B0604020202020204" pitchFamily="34" charset="0"/>
              <a:buChar char="•"/>
            </a:pPr>
            <a:r>
              <a:rPr lang="tr-TR" b="0" dirty="0"/>
              <a:t>‘Kendimi nasıl hissediyorum?’ panoları, duygu kartları gibi araçlarla desteklenebilir.</a:t>
            </a:r>
          </a:p>
          <a:p>
            <a:r>
              <a:rPr lang="tr-TR" dirty="0">
                <a:solidFill>
                  <a:srgbClr val="C00000"/>
                </a:solidFill>
              </a:rPr>
              <a:t>3.Rutine Dönüşün Desteklenmesi</a:t>
            </a:r>
          </a:p>
          <a:p>
            <a:pPr marL="342900" indent="-342900">
              <a:buFont typeface="Arial" panose="020B0604020202020204" pitchFamily="34" charset="0"/>
              <a:buChar char="•"/>
            </a:pPr>
            <a:r>
              <a:rPr lang="tr-TR" b="0" dirty="0"/>
              <a:t>Günlük okul rutinlerine dönüş teşvik edilerek güven duygusu pekiştirilir.</a:t>
            </a:r>
          </a:p>
          <a:p>
            <a:pPr marL="342900" indent="-342900">
              <a:buFont typeface="Arial" panose="020B0604020202020204" pitchFamily="34" charset="0"/>
              <a:buChar char="•"/>
            </a:pPr>
            <a:r>
              <a:rPr lang="tr-TR" b="0" dirty="0"/>
              <a:t>Belirsizliklerin azaltılması (ne zaman, ne olacak gibi konularda açıklık sağlam).</a:t>
            </a:r>
          </a:p>
          <a:p>
            <a:r>
              <a:rPr lang="tr-TR" dirty="0">
                <a:solidFill>
                  <a:srgbClr val="C00000"/>
                </a:solidFill>
              </a:rPr>
              <a:t>4. Sanat ve Oyun Temelli müdahaleler</a:t>
            </a:r>
          </a:p>
          <a:p>
            <a:pPr marL="342900" indent="-342900">
              <a:buFont typeface="Arial" panose="020B0604020202020204" pitchFamily="34" charset="0"/>
              <a:buChar char="•"/>
            </a:pPr>
            <a:r>
              <a:rPr lang="tr-TR" b="0" dirty="0"/>
              <a:t>Travmatik yaşantıların işlenmesine yardımcı olan yaratıcı etkinlikler (resim, müzik, drama).</a:t>
            </a:r>
          </a:p>
          <a:p>
            <a:pPr marL="342900" indent="-342900">
              <a:buFont typeface="Arial" panose="020B0604020202020204" pitchFamily="34" charset="0"/>
              <a:buChar char="•"/>
            </a:pPr>
            <a:r>
              <a:rPr lang="tr-TR" b="0" dirty="0"/>
              <a:t>Rahatlatıcı ve yapılandırılmış oyun saatleri. </a:t>
            </a:r>
          </a:p>
        </p:txBody>
      </p:sp>
    </p:spTree>
    <p:extLst>
      <p:ext uri="{BB962C8B-B14F-4D97-AF65-F5344CB8AC3E}">
        <p14:creationId xmlns:p14="http://schemas.microsoft.com/office/powerpoint/2010/main" xmlns="" val="3530376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41CFD23-92FA-E2F3-DE5B-FAFF8CD35379}"/>
              </a:ext>
            </a:extLst>
          </p:cNvPr>
          <p:cNvSpPr>
            <a:spLocks noGrp="1"/>
          </p:cNvSpPr>
          <p:nvPr>
            <p:ph idx="1"/>
          </p:nvPr>
        </p:nvSpPr>
        <p:spPr>
          <a:xfrm>
            <a:off x="457200" y="188640"/>
            <a:ext cx="7620000" cy="6480720"/>
          </a:xfrm>
        </p:spPr>
        <p:txBody>
          <a:bodyPr>
            <a:normAutofit lnSpcReduction="10000"/>
          </a:bodyPr>
          <a:lstStyle/>
          <a:p>
            <a:r>
              <a:rPr lang="tr-TR" dirty="0">
                <a:solidFill>
                  <a:srgbClr val="C00000"/>
                </a:solidFill>
              </a:rPr>
              <a:t>Öğretmenler için Çalışmalar</a:t>
            </a:r>
          </a:p>
          <a:p>
            <a:pPr marL="457200" indent="-457200">
              <a:buAutoNum type="arabicPeriod"/>
            </a:pPr>
            <a:r>
              <a:rPr lang="tr-TR" dirty="0">
                <a:solidFill>
                  <a:srgbClr val="C00000"/>
                </a:solidFill>
              </a:rPr>
              <a:t>Bilgilendirme Seminerleri</a:t>
            </a:r>
          </a:p>
          <a:p>
            <a:pPr marL="342900" indent="-342900">
              <a:buFont typeface="Arial" panose="020B0604020202020204" pitchFamily="34" charset="0"/>
              <a:buChar char="•"/>
            </a:pPr>
            <a:r>
              <a:rPr lang="tr-TR" b="0" dirty="0"/>
              <a:t>Travma sonrası öğrenci davranışları, dikkat ve öğrenme üzerindeki etkileri hakkında eğitim,</a:t>
            </a:r>
          </a:p>
          <a:p>
            <a:pPr marL="342900" indent="-342900">
              <a:buFont typeface="Arial" panose="020B0604020202020204" pitchFamily="34" charset="0"/>
              <a:buChar char="•"/>
            </a:pPr>
            <a:r>
              <a:rPr lang="tr-TR" b="0" dirty="0"/>
              <a:t>‘Travma sonrası ne normaldir?’ konulu atölye çalışmaları gibi,</a:t>
            </a:r>
          </a:p>
          <a:p>
            <a:r>
              <a:rPr lang="tr-TR" dirty="0">
                <a:solidFill>
                  <a:srgbClr val="C00000"/>
                </a:solidFill>
              </a:rPr>
              <a:t>2. Duygusal Destek ve Süpervizyon</a:t>
            </a:r>
          </a:p>
          <a:p>
            <a:pPr marL="342900" indent="-342900">
              <a:buFont typeface="Arial" panose="020B0604020202020204" pitchFamily="34" charset="0"/>
              <a:buChar char="•"/>
            </a:pPr>
            <a:r>
              <a:rPr lang="tr-TR" b="0" dirty="0"/>
              <a:t>Öğretmenlerin de yaşadığı zorlayıcı duygulara alan açılması,</a:t>
            </a:r>
          </a:p>
          <a:p>
            <a:pPr marL="342900" indent="-342900">
              <a:buFont typeface="Arial" panose="020B0604020202020204" pitchFamily="34" charset="0"/>
              <a:buChar char="•"/>
            </a:pPr>
            <a:r>
              <a:rPr lang="tr-TR" b="0" dirty="0"/>
              <a:t>Psikolojik danışmanlar eşliğinde grup süpervizyonları.</a:t>
            </a:r>
          </a:p>
          <a:p>
            <a:r>
              <a:rPr lang="tr-TR" dirty="0">
                <a:solidFill>
                  <a:srgbClr val="C00000"/>
                </a:solidFill>
              </a:rPr>
              <a:t>3. Sınıf Yönetiminde Travma Duyarlılığı</a:t>
            </a:r>
          </a:p>
          <a:p>
            <a:pPr marL="342900" indent="-342900">
              <a:buFont typeface="Arial" panose="020B0604020202020204" pitchFamily="34" charset="0"/>
              <a:buChar char="•"/>
            </a:pPr>
            <a:r>
              <a:rPr lang="tr-TR" b="0" dirty="0"/>
              <a:t>Öğrencilere anlayışlı, yapılandırılmış ve destekleyici yaklaşım sunmak.</a:t>
            </a:r>
          </a:p>
          <a:p>
            <a:pPr marL="342900" indent="-342900">
              <a:buFont typeface="Arial" panose="020B0604020202020204" pitchFamily="34" charset="0"/>
              <a:buChar char="•"/>
            </a:pPr>
            <a:r>
              <a:rPr lang="tr-TR" b="0" dirty="0"/>
              <a:t>Travmatik tetikleyicilere karşı duyarlılık geliştirme,</a:t>
            </a:r>
          </a:p>
          <a:p>
            <a:r>
              <a:rPr lang="tr-TR" dirty="0">
                <a:solidFill>
                  <a:srgbClr val="C00000"/>
                </a:solidFill>
              </a:rPr>
              <a:t>4.Kendine Bakım Etkinlikleri</a:t>
            </a:r>
          </a:p>
          <a:p>
            <a:pPr marL="342900" indent="-342900">
              <a:buFont typeface="Arial" panose="020B0604020202020204" pitchFamily="34" charset="0"/>
              <a:buChar char="•"/>
            </a:pPr>
            <a:r>
              <a:rPr lang="tr-TR" b="0" dirty="0"/>
              <a:t>Tükenmişlik ve ikincil travmayı önlemek için öğretmenlere yönelik kendine bakım eğitimleri,</a:t>
            </a:r>
          </a:p>
          <a:p>
            <a:pPr marL="342900" indent="-342900">
              <a:buFont typeface="Arial" panose="020B0604020202020204" pitchFamily="34" charset="0"/>
              <a:buChar char="•"/>
            </a:pPr>
            <a:r>
              <a:rPr lang="tr-TR" b="0" dirty="0"/>
              <a:t>Nefes çalışmaları gibi rahatlatıcı uygulamalar.</a:t>
            </a:r>
          </a:p>
        </p:txBody>
      </p:sp>
    </p:spTree>
    <p:extLst>
      <p:ext uri="{BB962C8B-B14F-4D97-AF65-F5344CB8AC3E}">
        <p14:creationId xmlns:p14="http://schemas.microsoft.com/office/powerpoint/2010/main" xmlns="" val="3749731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C4EB8B6-6F11-B530-F34A-744AEF6DFDA3}"/>
              </a:ext>
            </a:extLst>
          </p:cNvPr>
          <p:cNvSpPr>
            <a:spLocks noGrp="1"/>
          </p:cNvSpPr>
          <p:nvPr>
            <p:ph idx="1"/>
          </p:nvPr>
        </p:nvSpPr>
        <p:spPr>
          <a:xfrm>
            <a:off x="457200" y="260648"/>
            <a:ext cx="7620000" cy="5865515"/>
          </a:xfrm>
        </p:spPr>
        <p:txBody>
          <a:bodyPr>
            <a:normAutofit fontScale="92500" lnSpcReduction="20000"/>
          </a:bodyPr>
          <a:lstStyle/>
          <a:p>
            <a:r>
              <a:rPr lang="tr-TR" dirty="0">
                <a:solidFill>
                  <a:srgbClr val="C00000"/>
                </a:solidFill>
              </a:rPr>
              <a:t>Veliler İçin Çalışmalar</a:t>
            </a:r>
          </a:p>
          <a:p>
            <a:pPr marL="457200" indent="-457200">
              <a:buAutoNum type="arabicPeriod"/>
            </a:pPr>
            <a:r>
              <a:rPr lang="tr-TR" dirty="0">
                <a:solidFill>
                  <a:srgbClr val="C00000"/>
                </a:solidFill>
              </a:rPr>
              <a:t>Ebeveyn Bilgilendirme Toplantıları</a:t>
            </a:r>
          </a:p>
          <a:p>
            <a:pPr marL="342900" indent="-342900">
              <a:buFont typeface="Arial" panose="020B0604020202020204" pitchFamily="34" charset="0"/>
              <a:buChar char="•"/>
            </a:pPr>
            <a:r>
              <a:rPr lang="tr-TR" b="0" dirty="0"/>
              <a:t>Travmatik olaylar sonrası çocukların gösterebileceği davranışlar hakkında bilgilendirme,</a:t>
            </a:r>
          </a:p>
          <a:p>
            <a:pPr marL="342900" indent="-342900">
              <a:buFont typeface="Arial" panose="020B0604020202020204" pitchFamily="34" charset="0"/>
              <a:buChar char="•"/>
            </a:pPr>
            <a:r>
              <a:rPr lang="tr-TR" b="0" dirty="0"/>
              <a:t>‘Çocuğuma nasıl destek olabilirim?’ başlığında önerile</a:t>
            </a:r>
            <a:r>
              <a:rPr lang="tr-TR" dirty="0"/>
              <a:t>r.</a:t>
            </a:r>
          </a:p>
          <a:p>
            <a:r>
              <a:rPr lang="tr-TR" dirty="0">
                <a:solidFill>
                  <a:srgbClr val="C00000"/>
                </a:solidFill>
              </a:rPr>
              <a:t>2. Evde Duygusal Destek Stratejileri</a:t>
            </a:r>
          </a:p>
          <a:p>
            <a:pPr marL="342900" indent="-342900">
              <a:buFont typeface="Arial" panose="020B0604020202020204" pitchFamily="34" charset="0"/>
              <a:buChar char="•"/>
            </a:pPr>
            <a:r>
              <a:rPr lang="tr-TR" b="0" dirty="0"/>
              <a:t>Çocukla açık iletişim kurma, onu dinleme ve duygularını onaylama yolları.</a:t>
            </a:r>
          </a:p>
          <a:p>
            <a:pPr marL="342900" indent="-342900">
              <a:buFont typeface="Arial" panose="020B0604020202020204" pitchFamily="34" charset="0"/>
              <a:buChar char="•"/>
            </a:pPr>
            <a:r>
              <a:rPr lang="tr-TR" b="0" dirty="0"/>
              <a:t>Aile içi rutinlerin tekrar yapılandırılması.</a:t>
            </a:r>
          </a:p>
          <a:p>
            <a:r>
              <a:rPr lang="tr-TR" dirty="0">
                <a:solidFill>
                  <a:srgbClr val="C00000"/>
                </a:solidFill>
              </a:rPr>
              <a:t>3. Topluluk Destek Grupları</a:t>
            </a:r>
          </a:p>
          <a:p>
            <a:pPr marL="342900" indent="-342900">
              <a:buFont typeface="Arial" panose="020B0604020202020204" pitchFamily="34" charset="0"/>
              <a:buChar char="•"/>
            </a:pPr>
            <a:r>
              <a:rPr lang="tr-TR" b="0" dirty="0"/>
              <a:t>Benzer deneyimler yaşamış velilerin birbirine destek olabileceği grup çalışmaları.</a:t>
            </a:r>
          </a:p>
          <a:p>
            <a:pPr marL="342900" indent="-342900">
              <a:buFont typeface="Arial" panose="020B0604020202020204" pitchFamily="34" charset="0"/>
              <a:buChar char="•"/>
            </a:pPr>
            <a:r>
              <a:rPr lang="tr-TR" b="0" dirty="0"/>
              <a:t>Psikolojik danışman eşliğinde deneyim paylaşımı.</a:t>
            </a:r>
          </a:p>
          <a:p>
            <a:r>
              <a:rPr lang="tr-TR" dirty="0">
                <a:solidFill>
                  <a:srgbClr val="C00000"/>
                </a:solidFill>
              </a:rPr>
              <a:t>4. Profesyonel Destek Yönlendirmesi</a:t>
            </a:r>
          </a:p>
          <a:p>
            <a:pPr marL="342900" indent="-342900">
              <a:buFont typeface="Arial" panose="020B0604020202020204" pitchFamily="34" charset="0"/>
              <a:buChar char="•"/>
            </a:pPr>
            <a:r>
              <a:rPr lang="tr-TR" b="0" dirty="0"/>
              <a:t>Şiddetli tepkiler gösteren çocuklar veya veliler için uygun uzmanlara yönlendirme.</a:t>
            </a:r>
          </a:p>
          <a:p>
            <a:pPr marL="342900" indent="-342900">
              <a:buFont typeface="Arial" panose="020B0604020202020204" pitchFamily="34" charset="0"/>
              <a:buChar char="•"/>
            </a:pPr>
            <a:r>
              <a:rPr lang="tr-TR" b="0" dirty="0"/>
              <a:t>Rehberlik servisleriyle iş birliği içinde destek hattı kurulması.</a:t>
            </a:r>
          </a:p>
        </p:txBody>
      </p:sp>
    </p:spTree>
    <p:extLst>
      <p:ext uri="{BB962C8B-B14F-4D97-AF65-F5344CB8AC3E}">
        <p14:creationId xmlns:p14="http://schemas.microsoft.com/office/powerpoint/2010/main" xmlns="" val="1274882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58C8C16-0AD4-E30F-2C4F-09E9BD9B3C86}"/>
              </a:ext>
            </a:extLst>
          </p:cNvPr>
          <p:cNvSpPr>
            <a:spLocks noGrp="1"/>
          </p:cNvSpPr>
          <p:nvPr>
            <p:ph idx="1"/>
          </p:nvPr>
        </p:nvSpPr>
        <p:spPr>
          <a:xfrm>
            <a:off x="457200" y="836712"/>
            <a:ext cx="7620000" cy="5289451"/>
          </a:xfrm>
        </p:spPr>
        <p:txBody>
          <a:bodyPr/>
          <a:lstStyle/>
          <a:p>
            <a:endParaRPr lang="tr-TR" dirty="0"/>
          </a:p>
          <a:p>
            <a:pPr algn="ctr"/>
            <a:r>
              <a:rPr lang="tr-TR" dirty="0">
                <a:solidFill>
                  <a:srgbClr val="C00000"/>
                </a:solidFill>
              </a:rPr>
              <a:t>UNUTMAYIN!</a:t>
            </a:r>
          </a:p>
          <a:p>
            <a:pPr algn="ctr"/>
            <a:r>
              <a:rPr lang="tr-TR" dirty="0"/>
              <a:t>Travmatik bir olay sonrası verilen tepkiler normaldir.</a:t>
            </a:r>
          </a:p>
          <a:p>
            <a:pPr algn="ctr"/>
            <a:r>
              <a:rPr lang="tr-TR" dirty="0"/>
              <a:t>Zamanla azalabilir ancak bazı durumlarda uzman desteği gerekebilir</a:t>
            </a:r>
          </a:p>
          <a:p>
            <a:r>
              <a:rPr lang="tr-TR" dirty="0"/>
              <a:t> </a:t>
            </a:r>
            <a:r>
              <a:rPr lang="tr-TR" dirty="0">
                <a:solidFill>
                  <a:srgbClr val="C00000"/>
                </a:solidFill>
              </a:rPr>
              <a:t>Destek İçin Başvurabileceğiniz Yerler:</a:t>
            </a:r>
          </a:p>
          <a:p>
            <a:pPr marL="342900" indent="-342900" algn="ctr">
              <a:buFont typeface="Arial" panose="020B0604020202020204" pitchFamily="34" charset="0"/>
              <a:buChar char="•"/>
            </a:pPr>
            <a:r>
              <a:rPr lang="tr-TR" dirty="0"/>
              <a:t>Okul Rehberlik Servisi</a:t>
            </a:r>
          </a:p>
          <a:p>
            <a:pPr marL="342900" indent="-342900" algn="ctr">
              <a:buFont typeface="Arial" panose="020B0604020202020204" pitchFamily="34" charset="0"/>
              <a:buChar char="•"/>
            </a:pPr>
            <a:r>
              <a:rPr lang="tr-TR" dirty="0"/>
              <a:t>Psikolojik Danışmanlık Merkezleri</a:t>
            </a:r>
          </a:p>
          <a:p>
            <a:pPr marL="342900" indent="-342900" algn="ctr">
              <a:buFont typeface="Arial" panose="020B0604020202020204" pitchFamily="34" charset="0"/>
              <a:buChar char="•"/>
            </a:pPr>
            <a:r>
              <a:rPr lang="tr-TR" dirty="0"/>
              <a:t>ALO 183 Sosyal Destek Hattı</a:t>
            </a:r>
          </a:p>
          <a:p>
            <a:pPr marL="342900" indent="-342900" algn="ctr">
              <a:buFont typeface="Arial" panose="020B0604020202020204" pitchFamily="34" charset="0"/>
              <a:buChar char="•"/>
            </a:pPr>
            <a:r>
              <a:rPr lang="tr-TR" dirty="0"/>
              <a:t>Yerel Ruh Sağlığı Kuruluşları</a:t>
            </a:r>
          </a:p>
        </p:txBody>
      </p:sp>
    </p:spTree>
    <p:extLst>
      <p:ext uri="{BB962C8B-B14F-4D97-AF65-F5344CB8AC3E}">
        <p14:creationId xmlns:p14="http://schemas.microsoft.com/office/powerpoint/2010/main" xmlns="" val="33186409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xmlns="" id="{5FDA2DC5-5264-C41D-9103-8C8200EC3D7D}"/>
              </a:ext>
            </a:extLst>
          </p:cNvPr>
          <p:cNvPicPr>
            <a:picLocks noGrp="1" noChangeAspect="1"/>
          </p:cNvPicPr>
          <p:nvPr>
            <p:ph idx="1"/>
          </p:nvPr>
        </p:nvPicPr>
        <p:blipFill>
          <a:blip r:embed="rId2" cstate="print"/>
          <a:stretch>
            <a:fillRect/>
          </a:stretch>
        </p:blipFill>
        <p:spPr>
          <a:xfrm>
            <a:off x="251520" y="260350"/>
            <a:ext cx="8712968" cy="6264994"/>
          </a:xfrm>
        </p:spPr>
      </p:pic>
    </p:spTree>
    <p:extLst>
      <p:ext uri="{BB962C8B-B14F-4D97-AF65-F5344CB8AC3E}">
        <p14:creationId xmlns:p14="http://schemas.microsoft.com/office/powerpoint/2010/main" xmlns="" val="996307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6">
            <a:extLst>
              <a:ext uri="{FF2B5EF4-FFF2-40B4-BE49-F238E27FC236}">
                <a16:creationId xmlns:a16="http://schemas.microsoft.com/office/drawing/2014/main" xmlns="" id="{7E0DF0C6-9550-CE9D-3AFC-8F4392D64FC6}"/>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10">
            <a:extLst>
              <a:ext uri="{FF2B5EF4-FFF2-40B4-BE49-F238E27FC236}">
                <a16:creationId xmlns:a16="http://schemas.microsoft.com/office/drawing/2014/main" xmlns="" id="{220F20C2-885C-8791-8750-F5FE5A199A6C}"/>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 name="Resim 9">
            <a:extLst>
              <a:ext uri="{FF2B5EF4-FFF2-40B4-BE49-F238E27FC236}">
                <a16:creationId xmlns:a16="http://schemas.microsoft.com/office/drawing/2014/main" xmlns="" id="{41A88AFE-193E-C7A6-89F5-07A2BDBB6EC6}"/>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39924" y="557064"/>
            <a:ext cx="8568951" cy="6048671"/>
          </a:xfrm>
          <a:prstGeom prst="rect">
            <a:avLst/>
          </a:prstGeom>
        </p:spPr>
      </p:pic>
    </p:spTree>
    <p:extLst>
      <p:ext uri="{BB962C8B-B14F-4D97-AF65-F5344CB8AC3E}">
        <p14:creationId xmlns:p14="http://schemas.microsoft.com/office/powerpoint/2010/main" xmlns="" val="207235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8C70FF8-E2AB-CF2B-6AA6-EE1D3DFA73DE}"/>
              </a:ext>
            </a:extLst>
          </p:cNvPr>
          <p:cNvSpPr>
            <a:spLocks noGrp="1"/>
          </p:cNvSpPr>
          <p:nvPr>
            <p:ph idx="1"/>
          </p:nvPr>
        </p:nvSpPr>
        <p:spPr>
          <a:xfrm>
            <a:off x="457200" y="332656"/>
            <a:ext cx="7620000" cy="5793507"/>
          </a:xfrm>
        </p:spPr>
        <p:txBody>
          <a:bodyPr/>
          <a:lstStyle/>
          <a:p>
            <a:r>
              <a:rPr lang="tr-TR" dirty="0"/>
              <a:t> </a:t>
            </a:r>
            <a:r>
              <a:rPr lang="tr-TR" dirty="0">
                <a:solidFill>
                  <a:srgbClr val="C00000"/>
                </a:solidFill>
              </a:rPr>
              <a:t>Psikososyal Destek Hizmetlerinde Önleyici Çalışmalar;</a:t>
            </a:r>
          </a:p>
          <a:p>
            <a:pPr marL="342900" indent="-342900" algn="just">
              <a:buFont typeface="Wingdings" panose="05000000000000000000" pitchFamily="2" charset="2"/>
              <a:buChar char="Ø"/>
            </a:pPr>
            <a:r>
              <a:rPr lang="tr-TR" b="0" dirty="0"/>
              <a:t>Bireylerin ruhsal ve sosyal açıdan sağlıklı bir yaşam sürmesini sağlamak, stresle başa çıkma becerilerini geliştirmek ve olası psikolojik sorunları ortaya çıkmadan önce engellemek amacıyla yürütülen faaliyetlerdir.</a:t>
            </a:r>
          </a:p>
          <a:p>
            <a:pPr algn="just"/>
            <a:r>
              <a:rPr lang="tr-TR" dirty="0">
                <a:solidFill>
                  <a:srgbClr val="C00000"/>
                </a:solidFill>
              </a:rPr>
              <a:t>Psikososyal Destek Hizmetlerinde Önleyici Çalışmaların Amaçları;</a:t>
            </a:r>
          </a:p>
          <a:p>
            <a:pPr marL="342900" indent="-342900" algn="just">
              <a:buFont typeface="Arial" panose="020B0604020202020204" pitchFamily="34" charset="0"/>
              <a:buChar char="•"/>
            </a:pPr>
            <a:r>
              <a:rPr lang="tr-TR" b="0" dirty="0"/>
              <a:t>Ruh sağlığının korunması ve güçlendirilmesi</a:t>
            </a:r>
          </a:p>
          <a:p>
            <a:pPr marL="342900" indent="-342900" algn="just">
              <a:buFont typeface="Arial" panose="020B0604020202020204" pitchFamily="34" charset="0"/>
              <a:buChar char="•"/>
            </a:pPr>
            <a:r>
              <a:rPr lang="tr-TR" b="0" dirty="0"/>
              <a:t>Risk altındaki grupların desteklenmesi</a:t>
            </a:r>
          </a:p>
          <a:p>
            <a:pPr marL="342900" indent="-342900" algn="just">
              <a:buFont typeface="Arial" panose="020B0604020202020204" pitchFamily="34" charset="0"/>
              <a:buChar char="•"/>
            </a:pPr>
            <a:r>
              <a:rPr lang="tr-TR" b="0" dirty="0"/>
              <a:t>Travmatik olayların etkilerinin azaltılması</a:t>
            </a:r>
          </a:p>
          <a:p>
            <a:pPr marL="342900" indent="-342900" algn="just">
              <a:buFont typeface="Arial" panose="020B0604020202020204" pitchFamily="34" charset="0"/>
              <a:buChar char="•"/>
            </a:pPr>
            <a:r>
              <a:rPr lang="tr-TR" b="0" dirty="0"/>
              <a:t>Toplumda farkındalık oluşturulması</a:t>
            </a:r>
          </a:p>
          <a:p>
            <a:pPr marL="342900" indent="-342900" algn="just">
              <a:buFont typeface="Arial" panose="020B0604020202020204" pitchFamily="34" charset="0"/>
              <a:buChar char="•"/>
            </a:pPr>
            <a:r>
              <a:rPr lang="tr-TR" b="0" dirty="0"/>
              <a:t>Sosyal uyumun desteklenmesi</a:t>
            </a:r>
          </a:p>
          <a:p>
            <a:pPr marL="342900" indent="-342900" algn="just">
              <a:buFont typeface="Arial" panose="020B0604020202020204" pitchFamily="34" charset="0"/>
              <a:buChar char="•"/>
            </a:pPr>
            <a:r>
              <a:rPr lang="tr-TR" b="0" dirty="0"/>
              <a:t>Krizlerin etkisini azaltmak için hazır olunulması</a:t>
            </a:r>
            <a:endParaRPr lang="tr-TR" dirty="0"/>
          </a:p>
        </p:txBody>
      </p:sp>
    </p:spTree>
    <p:extLst>
      <p:ext uri="{BB962C8B-B14F-4D97-AF65-F5344CB8AC3E}">
        <p14:creationId xmlns:p14="http://schemas.microsoft.com/office/powerpoint/2010/main" xmlns="" val="1086811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a:extLst>
              <a:ext uri="{FF2B5EF4-FFF2-40B4-BE49-F238E27FC236}">
                <a16:creationId xmlns:a16="http://schemas.microsoft.com/office/drawing/2014/main" xmlns="" id="{707FB84F-DF77-3053-E4E4-11AD6AFC5F94}"/>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 name="Resim 6">
            <a:extLst>
              <a:ext uri="{FF2B5EF4-FFF2-40B4-BE49-F238E27FC236}">
                <a16:creationId xmlns:a16="http://schemas.microsoft.com/office/drawing/2014/main" xmlns="" id="{8FA92396-1D38-A8AE-5A06-AB781EF432C1}"/>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90562" y="33337"/>
            <a:ext cx="7762875" cy="6791325"/>
          </a:xfrm>
          <a:prstGeom prst="rect">
            <a:avLst/>
          </a:prstGeom>
        </p:spPr>
      </p:pic>
    </p:spTree>
    <p:extLst>
      <p:ext uri="{BB962C8B-B14F-4D97-AF65-F5344CB8AC3E}">
        <p14:creationId xmlns:p14="http://schemas.microsoft.com/office/powerpoint/2010/main" xmlns="" val="1208830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xmlns="" id="{0D6C7BC0-77C3-2845-25BB-F56008C8121B}"/>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683568" y="188640"/>
            <a:ext cx="8064896" cy="6480720"/>
          </a:xfrm>
        </p:spPr>
      </p:pic>
    </p:spTree>
    <p:extLst>
      <p:ext uri="{BB962C8B-B14F-4D97-AF65-F5344CB8AC3E}">
        <p14:creationId xmlns:p14="http://schemas.microsoft.com/office/powerpoint/2010/main" xmlns="" val="3424085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xmlns="" id="{88F99F41-8D8D-FEBF-CF45-2DF1057B78FE}"/>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67544" y="188640"/>
            <a:ext cx="8352928" cy="6480720"/>
          </a:xfrm>
        </p:spPr>
      </p:pic>
    </p:spTree>
    <p:extLst>
      <p:ext uri="{BB962C8B-B14F-4D97-AF65-F5344CB8AC3E}">
        <p14:creationId xmlns:p14="http://schemas.microsoft.com/office/powerpoint/2010/main" xmlns="" val="307528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7F45730-14BD-C4EC-FB08-18E2F855689B}"/>
              </a:ext>
            </a:extLst>
          </p:cNvPr>
          <p:cNvSpPr>
            <a:spLocks noGrp="1"/>
          </p:cNvSpPr>
          <p:nvPr>
            <p:ph idx="1"/>
          </p:nvPr>
        </p:nvSpPr>
        <p:spPr>
          <a:xfrm>
            <a:off x="251520" y="404664"/>
            <a:ext cx="8640960" cy="6192688"/>
          </a:xfrm>
        </p:spPr>
        <p:txBody>
          <a:bodyPr>
            <a:normAutofit fontScale="85000" lnSpcReduction="20000"/>
          </a:bodyPr>
          <a:lstStyle/>
          <a:p>
            <a:pPr algn="ctr"/>
            <a:r>
              <a:rPr lang="tr-TR" sz="2400" dirty="0">
                <a:solidFill>
                  <a:srgbClr val="C00000"/>
                </a:solidFill>
              </a:rPr>
              <a:t>Kayıp ve Yas Sürecinde Öğretmen ve Velilerin Rolleri</a:t>
            </a:r>
          </a:p>
          <a:p>
            <a:r>
              <a:rPr lang="tr-TR" dirty="0">
                <a:solidFill>
                  <a:srgbClr val="C00000"/>
                </a:solidFill>
              </a:rPr>
              <a:t>Yas Nedir?</a:t>
            </a:r>
          </a:p>
          <a:p>
            <a:pPr marL="342900" indent="-342900">
              <a:buFont typeface="Arial" panose="020B0604020202020204" pitchFamily="34" charset="0"/>
              <a:buChar char="•"/>
            </a:pPr>
            <a:r>
              <a:rPr lang="tr-TR" b="1" i="0" dirty="0">
                <a:solidFill>
                  <a:srgbClr val="202122"/>
                </a:solidFill>
                <a:effectLst/>
                <a:latin typeface="Arial" panose="020B0604020202020204" pitchFamily="34" charset="0"/>
              </a:rPr>
              <a:t>Yas;</a:t>
            </a:r>
            <a:r>
              <a:rPr lang="tr-TR" b="0" i="0" dirty="0">
                <a:solidFill>
                  <a:srgbClr val="202122"/>
                </a:solidFill>
                <a:effectLst/>
                <a:latin typeface="Arial" panose="020B0604020202020204" pitchFamily="34" charset="0"/>
              </a:rPr>
              <a:t> </a:t>
            </a:r>
            <a:r>
              <a:rPr lang="tr-TR" b="0" i="0" u="none" strike="noStrike" dirty="0">
                <a:solidFill>
                  <a:schemeClr val="tx2"/>
                </a:solidFill>
                <a:effectLst/>
                <a:latin typeface="Arial" panose="020B0604020202020204" pitchFamily="34" charset="0"/>
                <a:hlinkClick r:id="rId2" tooltip="Ölüm">
                  <a:extLst>
                    <a:ext uri="{A12FA001-AC4F-418D-AE19-62706E023703}">
                      <ahyp:hlinkClr xmlns:ahyp="http://schemas.microsoft.com/office/drawing/2018/hyperlinkcolor" xmlns="" val="tx"/>
                    </a:ext>
                  </a:extLst>
                </a:hlinkClick>
              </a:rPr>
              <a:t>ölüm</a:t>
            </a:r>
            <a:r>
              <a:rPr lang="tr-TR" b="0" i="0" dirty="0">
                <a:solidFill>
                  <a:schemeClr val="tx2"/>
                </a:solidFill>
                <a:effectLst/>
                <a:latin typeface="Arial" panose="020B0604020202020204" pitchFamily="34" charset="0"/>
              </a:rPr>
              <a:t>, </a:t>
            </a:r>
            <a:r>
              <a:rPr lang="tr-TR" b="0" i="0" dirty="0">
                <a:solidFill>
                  <a:srgbClr val="202122"/>
                </a:solidFill>
                <a:effectLst/>
                <a:latin typeface="Arial" panose="020B0604020202020204" pitchFamily="34" charset="0"/>
              </a:rPr>
              <a:t>kayıp veya bir felaket nedeniyle duyulan acı ve bu doğrultudaki tepkilerdir.</a:t>
            </a:r>
          </a:p>
          <a:p>
            <a:r>
              <a:rPr lang="tr-TR" dirty="0">
                <a:solidFill>
                  <a:srgbClr val="C00000"/>
                </a:solidFill>
                <a:latin typeface="Arial" panose="020B0604020202020204" pitchFamily="34" charset="0"/>
              </a:rPr>
              <a:t>Çocuklarda Yas Süreci Nasıl İşler?</a:t>
            </a:r>
          </a:p>
          <a:p>
            <a:pPr marL="342900" indent="-342900">
              <a:buFont typeface="Arial" panose="020B0604020202020204" pitchFamily="34" charset="0"/>
              <a:buChar char="•"/>
            </a:pPr>
            <a:r>
              <a:rPr lang="tr-TR" b="0" dirty="0">
                <a:latin typeface="Arial" panose="020B0604020202020204" pitchFamily="34" charset="0"/>
              </a:rPr>
              <a:t>Gelişim dönemlerine göre yas tepkileri farklılık göstermektedir.</a:t>
            </a:r>
          </a:p>
          <a:p>
            <a:r>
              <a:rPr lang="tr-TR" u="sng" dirty="0">
                <a:solidFill>
                  <a:schemeClr val="tx2"/>
                </a:solidFill>
                <a:latin typeface="Arial" panose="020B0604020202020204" pitchFamily="34" charset="0"/>
              </a:rPr>
              <a:t>Velinin Rolü</a:t>
            </a:r>
          </a:p>
          <a:p>
            <a:r>
              <a:rPr lang="tr-TR" dirty="0">
                <a:solidFill>
                  <a:schemeClr val="tx2"/>
                </a:solidFill>
                <a:latin typeface="Arial" panose="020B0604020202020204" pitchFamily="34" charset="0"/>
              </a:rPr>
              <a:t>a.) Duygusal Destek</a:t>
            </a:r>
          </a:p>
          <a:p>
            <a:pPr marL="342900" indent="-342900">
              <a:buFont typeface="Arial" panose="020B0604020202020204" pitchFamily="34" charset="0"/>
              <a:buChar char="•"/>
            </a:pPr>
            <a:r>
              <a:rPr lang="tr-TR" b="0" dirty="0">
                <a:latin typeface="Arial" panose="020B0604020202020204" pitchFamily="34" charset="0"/>
              </a:rPr>
              <a:t>Duygularını bastırmadan kabul etmek</a:t>
            </a:r>
          </a:p>
          <a:p>
            <a:pPr marL="342900" indent="-342900">
              <a:buFont typeface="Arial" panose="020B0604020202020204" pitchFamily="34" charset="0"/>
              <a:buChar char="•"/>
            </a:pPr>
            <a:r>
              <a:rPr lang="tr-TR" b="0" dirty="0">
                <a:latin typeface="Arial" panose="020B0604020202020204" pitchFamily="34" charset="0"/>
              </a:rPr>
              <a:t>Empatik iletişim</a:t>
            </a:r>
          </a:p>
          <a:p>
            <a:r>
              <a:rPr lang="tr-TR" dirty="0">
                <a:solidFill>
                  <a:schemeClr val="tx2"/>
                </a:solidFill>
                <a:latin typeface="Arial" panose="020B0604020202020204" pitchFamily="34" charset="0"/>
              </a:rPr>
              <a:t>b.) Açık ve Gerçekçi Konuşmak</a:t>
            </a:r>
          </a:p>
          <a:p>
            <a:pPr marL="342900" indent="-342900">
              <a:buFont typeface="Arial" panose="020B0604020202020204" pitchFamily="34" charset="0"/>
              <a:buChar char="•"/>
            </a:pPr>
            <a:r>
              <a:rPr lang="tr-TR" b="0" dirty="0">
                <a:latin typeface="Arial" panose="020B0604020202020204" pitchFamily="34" charset="0"/>
              </a:rPr>
              <a:t>Ölüm hakkında dürüst ve yaşa uygun açıklamalar</a:t>
            </a:r>
          </a:p>
          <a:p>
            <a:pPr marL="342900" indent="-342900">
              <a:buFont typeface="Arial" panose="020B0604020202020204" pitchFamily="34" charset="0"/>
              <a:buChar char="•"/>
            </a:pPr>
            <a:r>
              <a:rPr lang="tr-TR" b="0" dirty="0">
                <a:latin typeface="Arial" panose="020B0604020202020204" pitchFamily="34" charset="0"/>
              </a:rPr>
              <a:t>Mitlerden kaçınma (‘uyuyor’, ‘uzakta’)</a:t>
            </a:r>
          </a:p>
          <a:p>
            <a:r>
              <a:rPr lang="tr-TR" dirty="0">
                <a:solidFill>
                  <a:schemeClr val="tx2"/>
                </a:solidFill>
              </a:rPr>
              <a:t>c.) Rutinleri Sürdürmek</a:t>
            </a:r>
          </a:p>
          <a:p>
            <a:pPr marL="342900" indent="-342900">
              <a:buFont typeface="Arial" panose="020B0604020202020204" pitchFamily="34" charset="0"/>
              <a:buChar char="•"/>
            </a:pPr>
            <a:r>
              <a:rPr lang="tr-TR" b="0" dirty="0"/>
              <a:t>Güven duygusunu artırma</a:t>
            </a:r>
          </a:p>
          <a:p>
            <a:r>
              <a:rPr lang="tr-TR" dirty="0">
                <a:solidFill>
                  <a:schemeClr val="tx2"/>
                </a:solidFill>
              </a:rPr>
              <a:t>d.) Model Olmak</a:t>
            </a:r>
          </a:p>
          <a:p>
            <a:pPr marL="342900" indent="-342900">
              <a:buFont typeface="Arial" panose="020B0604020202020204" pitchFamily="34" charset="0"/>
              <a:buChar char="•"/>
            </a:pPr>
            <a:r>
              <a:rPr lang="tr-TR" b="0" dirty="0"/>
              <a:t>Sağlıklı başa çıkma yolları sergilemek.</a:t>
            </a:r>
          </a:p>
          <a:p>
            <a:r>
              <a:rPr lang="tr-TR" dirty="0">
                <a:solidFill>
                  <a:schemeClr val="tx2"/>
                </a:solidFill>
              </a:rPr>
              <a:t>e.) Gerekirse Profesyonel Destek</a:t>
            </a:r>
          </a:p>
          <a:p>
            <a:endParaRPr lang="tr-TR" dirty="0"/>
          </a:p>
        </p:txBody>
      </p:sp>
    </p:spTree>
    <p:extLst>
      <p:ext uri="{BB962C8B-B14F-4D97-AF65-F5344CB8AC3E}">
        <p14:creationId xmlns:p14="http://schemas.microsoft.com/office/powerpoint/2010/main" xmlns="" val="2338421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96DAEA6-7E22-8E81-8D38-1AFF49AF9694}"/>
              </a:ext>
            </a:extLst>
          </p:cNvPr>
          <p:cNvSpPr>
            <a:spLocks noGrp="1"/>
          </p:cNvSpPr>
          <p:nvPr>
            <p:ph idx="1"/>
          </p:nvPr>
        </p:nvSpPr>
        <p:spPr>
          <a:xfrm>
            <a:off x="457200" y="404664"/>
            <a:ext cx="8291264" cy="6120680"/>
          </a:xfrm>
        </p:spPr>
        <p:txBody>
          <a:bodyPr>
            <a:normAutofit/>
          </a:bodyPr>
          <a:lstStyle/>
          <a:p>
            <a:r>
              <a:rPr lang="tr-TR" dirty="0">
                <a:solidFill>
                  <a:schemeClr val="tx2"/>
                </a:solidFill>
              </a:rPr>
              <a:t>Öğretmenin Rolü</a:t>
            </a:r>
          </a:p>
          <a:p>
            <a:r>
              <a:rPr lang="tr-TR" dirty="0">
                <a:solidFill>
                  <a:schemeClr val="tx2"/>
                </a:solidFill>
              </a:rPr>
              <a:t>a.) Gözlem ve Duyarlılık</a:t>
            </a:r>
          </a:p>
          <a:p>
            <a:pPr marL="342900" indent="-342900">
              <a:buFont typeface="Arial" panose="020B0604020202020204" pitchFamily="34" charset="0"/>
              <a:buChar char="•"/>
            </a:pPr>
            <a:r>
              <a:rPr lang="tr-TR" b="0" dirty="0"/>
              <a:t>Duygusal ve davranışsal değişikliklerin farkında olmak</a:t>
            </a:r>
          </a:p>
          <a:p>
            <a:r>
              <a:rPr lang="tr-TR" dirty="0">
                <a:solidFill>
                  <a:schemeClr val="tx2"/>
                </a:solidFill>
              </a:rPr>
              <a:t>b.)Destekleyici Ortam Sunmak</a:t>
            </a:r>
          </a:p>
          <a:p>
            <a:pPr marL="342900" indent="-342900">
              <a:buFont typeface="Arial" panose="020B0604020202020204" pitchFamily="34" charset="0"/>
              <a:buChar char="•"/>
            </a:pPr>
            <a:r>
              <a:rPr lang="tr-TR" b="0" dirty="0"/>
              <a:t>Sınıf içinde güvenli ve anlayışlı yaklaşım</a:t>
            </a:r>
          </a:p>
          <a:p>
            <a:r>
              <a:rPr lang="tr-TR" dirty="0">
                <a:solidFill>
                  <a:schemeClr val="tx2"/>
                </a:solidFill>
              </a:rPr>
              <a:t>c.) İletişim ve İş Birliği</a:t>
            </a:r>
          </a:p>
          <a:p>
            <a:pPr marL="342900" indent="-342900">
              <a:buFont typeface="Arial" panose="020B0604020202020204" pitchFamily="34" charset="0"/>
              <a:buChar char="•"/>
            </a:pPr>
            <a:r>
              <a:rPr lang="tr-TR" b="0" dirty="0"/>
              <a:t>Aile ile düzenli iletişim kurmak</a:t>
            </a:r>
          </a:p>
          <a:p>
            <a:r>
              <a:rPr lang="tr-TR" dirty="0">
                <a:solidFill>
                  <a:schemeClr val="tx2"/>
                </a:solidFill>
              </a:rPr>
              <a:t>d.) Sınıf Dengesi ve Mahremiyet</a:t>
            </a:r>
          </a:p>
          <a:p>
            <a:pPr marL="342900" indent="-342900">
              <a:buFont typeface="Arial" panose="020B0604020202020204" pitchFamily="34" charset="0"/>
              <a:buChar char="•"/>
            </a:pPr>
            <a:r>
              <a:rPr lang="tr-TR" b="0" dirty="0"/>
              <a:t>Diğer öğrencileri uygun şekilde bilgilendirme</a:t>
            </a:r>
          </a:p>
          <a:p>
            <a:r>
              <a:rPr lang="tr-TR" dirty="0">
                <a:solidFill>
                  <a:schemeClr val="tx2"/>
                </a:solidFill>
              </a:rPr>
              <a:t>e.) Rehberlik Servisi ile İş Birliği</a:t>
            </a:r>
          </a:p>
          <a:p>
            <a:pPr marL="342900" indent="-342900">
              <a:buFont typeface="Arial" panose="020B0604020202020204" pitchFamily="34" charset="0"/>
              <a:buChar char="•"/>
            </a:pPr>
            <a:r>
              <a:rPr lang="tr-TR" b="0" dirty="0"/>
              <a:t>Profesyonel destek sağlama adımları</a:t>
            </a:r>
          </a:p>
          <a:p>
            <a:pPr algn="ctr"/>
            <a:r>
              <a:rPr lang="tr-TR" sz="2400" dirty="0"/>
              <a:t>Sonuç olarak Yas süreci bireyseldir, sabır ve anlayış gerektirir. Öğretmen ve veli desteği çocuğun iyileşmesinde temel etkendir.</a:t>
            </a:r>
          </a:p>
        </p:txBody>
      </p:sp>
    </p:spTree>
    <p:extLst>
      <p:ext uri="{BB962C8B-B14F-4D97-AF65-F5344CB8AC3E}">
        <p14:creationId xmlns:p14="http://schemas.microsoft.com/office/powerpoint/2010/main" xmlns="" val="3315982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5F2A522-08FD-2659-3D02-80166DBAD5D0}"/>
              </a:ext>
            </a:extLst>
          </p:cNvPr>
          <p:cNvSpPr>
            <a:spLocks noGrp="1"/>
          </p:cNvSpPr>
          <p:nvPr>
            <p:ph idx="1"/>
          </p:nvPr>
        </p:nvSpPr>
        <p:spPr>
          <a:xfrm>
            <a:off x="457200" y="116632"/>
            <a:ext cx="8291264" cy="6624736"/>
          </a:xfrm>
        </p:spPr>
        <p:txBody>
          <a:bodyPr>
            <a:normAutofit fontScale="92500" lnSpcReduction="20000"/>
          </a:bodyPr>
          <a:lstStyle/>
          <a:p>
            <a:r>
              <a:rPr lang="tr-TR" dirty="0">
                <a:solidFill>
                  <a:schemeClr val="tx2"/>
                </a:solidFill>
              </a:rPr>
              <a:t>Kayıp ve Yas Sürecinde Öğrencilerle Yapılacak Çalışmalar</a:t>
            </a:r>
          </a:p>
          <a:p>
            <a:r>
              <a:rPr lang="tr-TR" dirty="0">
                <a:solidFill>
                  <a:schemeClr val="tx2"/>
                </a:solidFill>
              </a:rPr>
              <a:t>1.Psikososyal Çalışmalar</a:t>
            </a:r>
          </a:p>
          <a:p>
            <a:r>
              <a:rPr lang="tr-TR" dirty="0">
                <a:solidFill>
                  <a:schemeClr val="tx2"/>
                </a:solidFill>
              </a:rPr>
              <a:t>Amaç: </a:t>
            </a:r>
            <a:r>
              <a:rPr lang="tr-TR" b="0" dirty="0"/>
              <a:t>Öğrencinin yas sürecini anlaması ve duygularını tanıması</a:t>
            </a:r>
          </a:p>
          <a:p>
            <a:r>
              <a:rPr lang="tr-TR" dirty="0">
                <a:solidFill>
                  <a:schemeClr val="tx2"/>
                </a:solidFill>
              </a:rPr>
              <a:t>2. Sanat ve Yaratıcılık Temelli Çalışmalar:</a:t>
            </a:r>
          </a:p>
          <a:p>
            <a:r>
              <a:rPr lang="tr-TR" dirty="0">
                <a:solidFill>
                  <a:schemeClr val="tx2"/>
                </a:solidFill>
              </a:rPr>
              <a:t>Amaç: </a:t>
            </a:r>
            <a:r>
              <a:rPr lang="tr-TR" b="0" dirty="0"/>
              <a:t>Duyguların yaratıcı yollarla ifadesi</a:t>
            </a:r>
          </a:p>
          <a:p>
            <a:r>
              <a:rPr lang="tr-TR" dirty="0">
                <a:solidFill>
                  <a:schemeClr val="tx2"/>
                </a:solidFill>
              </a:rPr>
              <a:t>Etkinlik Örnekleri:</a:t>
            </a:r>
          </a:p>
          <a:p>
            <a:pPr marL="342900" indent="-342900">
              <a:buFont typeface="Arial" panose="020B0604020202020204" pitchFamily="34" charset="0"/>
              <a:buChar char="•"/>
            </a:pPr>
            <a:r>
              <a:rPr lang="tr-TR" b="0" dirty="0"/>
              <a:t>Anı kutusu hazırlama</a:t>
            </a:r>
          </a:p>
          <a:p>
            <a:pPr marL="342900" indent="-342900">
              <a:buFont typeface="Arial" panose="020B0604020202020204" pitchFamily="34" charset="0"/>
              <a:buChar char="•"/>
            </a:pPr>
            <a:r>
              <a:rPr lang="tr-TR" b="0" dirty="0"/>
              <a:t>Duygu çizim defteri</a:t>
            </a:r>
          </a:p>
          <a:p>
            <a:pPr marL="342900" indent="-342900">
              <a:buFont typeface="Arial" panose="020B0604020202020204" pitchFamily="34" charset="0"/>
              <a:buChar char="•"/>
            </a:pPr>
            <a:r>
              <a:rPr lang="tr-TR" b="0" dirty="0"/>
              <a:t>‘Hatırladığımda Gülümsüyorum’ panosu</a:t>
            </a:r>
          </a:p>
          <a:p>
            <a:r>
              <a:rPr lang="tr-TR" dirty="0">
                <a:solidFill>
                  <a:schemeClr val="tx2"/>
                </a:solidFill>
              </a:rPr>
              <a:t>3. Bireysel Görüşmeler</a:t>
            </a:r>
          </a:p>
          <a:p>
            <a:r>
              <a:rPr lang="tr-TR" dirty="0">
                <a:solidFill>
                  <a:schemeClr val="tx2"/>
                </a:solidFill>
              </a:rPr>
              <a:t>Amaç: </a:t>
            </a:r>
            <a:r>
              <a:rPr lang="tr-TR" b="0" dirty="0"/>
              <a:t>Öğrencinin özel ihtiyaçlarına bireysel odaklanmak</a:t>
            </a:r>
          </a:p>
          <a:p>
            <a:r>
              <a:rPr lang="tr-TR" dirty="0">
                <a:solidFill>
                  <a:schemeClr val="tx2"/>
                </a:solidFill>
              </a:rPr>
              <a:t>4. Grup Rehberliği</a:t>
            </a:r>
          </a:p>
          <a:p>
            <a:r>
              <a:rPr lang="tr-TR" dirty="0">
                <a:solidFill>
                  <a:schemeClr val="tx2"/>
                </a:solidFill>
              </a:rPr>
              <a:t>Amaç: </a:t>
            </a:r>
            <a:r>
              <a:rPr lang="tr-TR" b="0" dirty="0"/>
              <a:t>Paylaşım, empati ve birlikte iyileşme ortamı oluşturmak</a:t>
            </a:r>
          </a:p>
          <a:p>
            <a:r>
              <a:rPr lang="tr-TR" dirty="0">
                <a:solidFill>
                  <a:schemeClr val="tx2"/>
                </a:solidFill>
              </a:rPr>
              <a:t>Uygulamalar:</a:t>
            </a:r>
          </a:p>
          <a:p>
            <a:pPr marL="342900" indent="-342900">
              <a:buFont typeface="Arial" panose="020B0604020202020204" pitchFamily="34" charset="0"/>
              <a:buChar char="•"/>
            </a:pPr>
            <a:r>
              <a:rPr lang="tr-TR" b="0" dirty="0"/>
              <a:t>Paylaşım Çemberi</a:t>
            </a:r>
          </a:p>
          <a:p>
            <a:pPr marL="342900" indent="-342900">
              <a:buFont typeface="Arial" panose="020B0604020202020204" pitchFamily="34" charset="0"/>
              <a:buChar char="•"/>
            </a:pPr>
            <a:r>
              <a:rPr lang="tr-TR" b="0" dirty="0"/>
              <a:t>Gevşeme ve nefes egzersizleri</a:t>
            </a:r>
          </a:p>
          <a:p>
            <a:pPr marL="342900" indent="-342900">
              <a:buFont typeface="Arial" panose="020B0604020202020204" pitchFamily="34" charset="0"/>
              <a:buChar char="•"/>
            </a:pPr>
            <a:r>
              <a:rPr lang="tr-TR" b="0" dirty="0"/>
              <a:t>Yasla beş etme becerileri</a:t>
            </a:r>
          </a:p>
          <a:p>
            <a:pPr marL="342900" indent="-342900">
              <a:buFont typeface="Arial" panose="020B0604020202020204" pitchFamily="34" charset="0"/>
              <a:buChar char="•"/>
            </a:pPr>
            <a:endParaRPr lang="tr-TR" b="0" dirty="0"/>
          </a:p>
        </p:txBody>
      </p:sp>
    </p:spTree>
    <p:extLst>
      <p:ext uri="{BB962C8B-B14F-4D97-AF65-F5344CB8AC3E}">
        <p14:creationId xmlns:p14="http://schemas.microsoft.com/office/powerpoint/2010/main" xmlns="" val="26244095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C666E83-DDCE-86D6-3042-1A89A072E0FC}"/>
              </a:ext>
            </a:extLst>
          </p:cNvPr>
          <p:cNvSpPr>
            <a:spLocks noGrp="1"/>
          </p:cNvSpPr>
          <p:nvPr>
            <p:ph idx="1"/>
          </p:nvPr>
        </p:nvSpPr>
        <p:spPr>
          <a:xfrm>
            <a:off x="457200" y="404664"/>
            <a:ext cx="7620000" cy="6453336"/>
          </a:xfrm>
        </p:spPr>
        <p:txBody>
          <a:bodyPr>
            <a:normAutofit fontScale="85000" lnSpcReduction="20000"/>
          </a:bodyPr>
          <a:lstStyle/>
          <a:p>
            <a:r>
              <a:rPr lang="tr-TR" dirty="0">
                <a:solidFill>
                  <a:schemeClr val="tx2"/>
                </a:solidFill>
              </a:rPr>
              <a:t>5. Kitaplar ve Hikayelerle Çalışmalar</a:t>
            </a:r>
          </a:p>
          <a:p>
            <a:r>
              <a:rPr lang="tr-TR" dirty="0">
                <a:solidFill>
                  <a:schemeClr val="tx2"/>
                </a:solidFill>
              </a:rPr>
              <a:t>Amaç: </a:t>
            </a:r>
            <a:r>
              <a:rPr lang="tr-TR" b="0" dirty="0"/>
              <a:t>Ölüm ve yas temalarını dolaylı olarak ele almak.</a:t>
            </a:r>
          </a:p>
          <a:p>
            <a:r>
              <a:rPr lang="tr-TR" dirty="0">
                <a:solidFill>
                  <a:schemeClr val="tx2"/>
                </a:solidFill>
              </a:rPr>
              <a:t>Etkinlik Önerileri:</a:t>
            </a:r>
          </a:p>
          <a:p>
            <a:pPr marL="342900" indent="-342900">
              <a:buFont typeface="Arial" panose="020B0604020202020204" pitchFamily="34" charset="0"/>
              <a:buChar char="•"/>
            </a:pPr>
            <a:r>
              <a:rPr lang="tr-TR" b="0" dirty="0"/>
              <a:t>Yaşa uygun hikaye okuma ve tartışma</a:t>
            </a:r>
          </a:p>
          <a:p>
            <a:pPr marL="342900" indent="-342900">
              <a:buFont typeface="Arial" panose="020B0604020202020204" pitchFamily="34" charset="0"/>
              <a:buChar char="•"/>
            </a:pPr>
            <a:r>
              <a:rPr lang="tr-TR" b="0" dirty="0"/>
              <a:t>Hikaye tamamlama çalışmaları</a:t>
            </a:r>
          </a:p>
          <a:p>
            <a:pPr marL="342900" indent="-342900">
              <a:buFont typeface="Arial" panose="020B0604020202020204" pitchFamily="34" charset="0"/>
              <a:buChar char="•"/>
            </a:pPr>
            <a:r>
              <a:rPr lang="tr-TR" b="0" dirty="0"/>
              <a:t>Kitap üzerinden duygu ifadesi</a:t>
            </a:r>
          </a:p>
          <a:p>
            <a:r>
              <a:rPr lang="tr-TR" dirty="0">
                <a:solidFill>
                  <a:schemeClr val="tx2"/>
                </a:solidFill>
              </a:rPr>
              <a:t>6. Rutinlere Uyum ve Normalleşme</a:t>
            </a:r>
          </a:p>
          <a:p>
            <a:pPr marL="342900" indent="-342900">
              <a:buFont typeface="Arial" panose="020B0604020202020204" pitchFamily="34" charset="0"/>
              <a:buChar char="•"/>
            </a:pPr>
            <a:r>
              <a:rPr lang="tr-TR" b="0" dirty="0"/>
              <a:t>Okul  rutinlerinin sürdürülmesi</a:t>
            </a:r>
          </a:p>
          <a:p>
            <a:pPr marL="342900" indent="-342900">
              <a:buFont typeface="Arial" panose="020B0604020202020204" pitchFamily="34" charset="0"/>
              <a:buChar char="•"/>
            </a:pPr>
            <a:r>
              <a:rPr lang="tr-TR" b="0" dirty="0"/>
              <a:t>Akademik baskının azaltılması</a:t>
            </a:r>
          </a:p>
          <a:p>
            <a:pPr marL="342900" indent="-342900">
              <a:buFont typeface="Arial" panose="020B0604020202020204" pitchFamily="34" charset="0"/>
              <a:buChar char="•"/>
            </a:pPr>
            <a:r>
              <a:rPr lang="tr-TR" b="0" dirty="0"/>
              <a:t>Günlük yaşamda destekleyici yaklaşım</a:t>
            </a:r>
          </a:p>
          <a:p>
            <a:r>
              <a:rPr lang="tr-TR" dirty="0">
                <a:solidFill>
                  <a:schemeClr val="tx2"/>
                </a:solidFill>
              </a:rPr>
              <a:t>7. Dikkat Edilmesi Gerekenler </a:t>
            </a:r>
          </a:p>
          <a:p>
            <a:pPr marL="342900" indent="-342900">
              <a:buFont typeface="Arial" panose="020B0604020202020204" pitchFamily="34" charset="0"/>
              <a:buChar char="•"/>
            </a:pPr>
            <a:r>
              <a:rPr lang="tr-TR" b="0" dirty="0"/>
              <a:t>Her çocuk farklı şekilde yas tutar</a:t>
            </a:r>
          </a:p>
          <a:p>
            <a:pPr marL="342900" indent="-342900">
              <a:buFont typeface="Arial" panose="020B0604020202020204" pitchFamily="34" charset="0"/>
              <a:buChar char="•"/>
            </a:pPr>
            <a:r>
              <a:rPr lang="tr-TR" b="0" dirty="0"/>
              <a:t>Travmatik tepkiler gözlenirse profesyonel destek gerekir.</a:t>
            </a:r>
          </a:p>
          <a:p>
            <a:pPr marL="342900" indent="-342900">
              <a:lnSpc>
                <a:spcPct val="170000"/>
              </a:lnSpc>
              <a:buFont typeface="Arial" panose="020B0604020202020204" pitchFamily="34" charset="0"/>
              <a:buChar char="•"/>
            </a:pPr>
            <a:r>
              <a:rPr lang="tr-TR" b="0" dirty="0"/>
              <a:t>Gizlilik, empati ve sabır çok önemlidir.</a:t>
            </a:r>
          </a:p>
          <a:p>
            <a:pPr>
              <a:lnSpc>
                <a:spcPct val="170000"/>
              </a:lnSpc>
            </a:pPr>
            <a:r>
              <a:rPr lang="tr-TR" dirty="0">
                <a:solidFill>
                  <a:schemeClr val="tx2"/>
                </a:solidFill>
              </a:rPr>
              <a:t>Sonuç: </a:t>
            </a:r>
            <a:r>
              <a:rPr lang="tr-TR" b="0" dirty="0"/>
              <a:t>Kayıp sonrası destek, çocuğun iyileşme sürecinde kritik dönemdir. Rehber öğretmen, veli ve öğretmen iş birliği içinde olmalıdır. Güvenli, anlayışlı ve yapılandırılmış destek ortamları sağlanmalıdır.</a:t>
            </a:r>
          </a:p>
          <a:p>
            <a:endParaRPr lang="tr-TR" dirty="0"/>
          </a:p>
        </p:txBody>
      </p:sp>
    </p:spTree>
    <p:extLst>
      <p:ext uri="{BB962C8B-B14F-4D97-AF65-F5344CB8AC3E}">
        <p14:creationId xmlns:p14="http://schemas.microsoft.com/office/powerpoint/2010/main" xmlns="" val="3913866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01CFDC6-2021-41D1-1ECE-DEE848FE588C}"/>
              </a:ext>
            </a:extLst>
          </p:cNvPr>
          <p:cNvSpPr>
            <a:spLocks noGrp="1"/>
          </p:cNvSpPr>
          <p:nvPr>
            <p:ph idx="1"/>
          </p:nvPr>
        </p:nvSpPr>
        <p:spPr>
          <a:xfrm>
            <a:off x="457200" y="260648"/>
            <a:ext cx="7620000" cy="6408712"/>
          </a:xfrm>
        </p:spPr>
        <p:txBody>
          <a:bodyPr/>
          <a:lstStyle/>
          <a:p>
            <a:r>
              <a:rPr lang="tr-TR" dirty="0">
                <a:solidFill>
                  <a:schemeClr val="tx2"/>
                </a:solidFill>
              </a:rPr>
              <a:t>Psikososyal Destek Hizmetleri Kapsamında Sahada Görevli Personele Yönelik Çalışmalar:</a:t>
            </a:r>
          </a:p>
          <a:p>
            <a:pPr marL="457200" indent="-457200">
              <a:buAutoNum type="arabicPeriod"/>
            </a:pPr>
            <a:r>
              <a:rPr lang="tr-TR" dirty="0">
                <a:solidFill>
                  <a:schemeClr val="tx2"/>
                </a:solidFill>
              </a:rPr>
              <a:t>Hedef Grup</a:t>
            </a:r>
          </a:p>
          <a:p>
            <a:pPr marL="342900" indent="-342900">
              <a:buFont typeface="Arial" panose="020B0604020202020204" pitchFamily="34" charset="0"/>
              <a:buChar char="•"/>
            </a:pPr>
            <a:r>
              <a:rPr lang="tr-TR" b="0" dirty="0"/>
              <a:t>Afet Bölgelerinde görev yapanlar.</a:t>
            </a:r>
          </a:p>
          <a:p>
            <a:pPr marL="342900" indent="-342900">
              <a:buFont typeface="Arial" panose="020B0604020202020204" pitchFamily="34" charset="0"/>
              <a:buChar char="•"/>
            </a:pPr>
            <a:r>
              <a:rPr lang="tr-TR" b="0" dirty="0"/>
              <a:t>Sağlık çalışanları</a:t>
            </a:r>
          </a:p>
          <a:p>
            <a:pPr marL="342900" indent="-342900">
              <a:buFont typeface="Arial" panose="020B0604020202020204" pitchFamily="34" charset="0"/>
              <a:buChar char="•"/>
            </a:pPr>
            <a:r>
              <a:rPr lang="tr-TR" b="0" dirty="0"/>
              <a:t>Rehber Öğretmenler, Sosyal hizmet uzmanları , psikologlar </a:t>
            </a:r>
            <a:r>
              <a:rPr lang="tr-TR" b="0" dirty="0" err="1"/>
              <a:t>vb</a:t>
            </a:r>
            <a:endParaRPr lang="tr-TR" b="0" dirty="0"/>
          </a:p>
          <a:p>
            <a:r>
              <a:rPr lang="tr-TR" dirty="0">
                <a:solidFill>
                  <a:schemeClr val="tx2"/>
                </a:solidFill>
              </a:rPr>
              <a:t>2. Eğitim ve Kapasite Geliştirme</a:t>
            </a:r>
          </a:p>
          <a:p>
            <a:pPr marL="342900" indent="-342900">
              <a:buFont typeface="Arial" panose="020B0604020202020204" pitchFamily="34" charset="0"/>
              <a:buChar char="•"/>
            </a:pPr>
            <a:r>
              <a:rPr lang="tr-TR" b="0" dirty="0"/>
              <a:t>Temel Psikolojik Destek Eğitimi</a:t>
            </a:r>
          </a:p>
          <a:p>
            <a:r>
              <a:rPr lang="tr-TR" dirty="0">
                <a:solidFill>
                  <a:schemeClr val="tx2"/>
                </a:solidFill>
              </a:rPr>
              <a:t>3. Süpervizyon ve Danışmanlık</a:t>
            </a:r>
          </a:p>
          <a:p>
            <a:pPr marL="342900" indent="-342900">
              <a:buFont typeface="Arial" panose="020B0604020202020204" pitchFamily="34" charset="0"/>
              <a:buChar char="•"/>
            </a:pPr>
            <a:r>
              <a:rPr lang="tr-TR" b="0" dirty="0"/>
              <a:t>Bireysel ve grup süpervizyonları</a:t>
            </a:r>
          </a:p>
          <a:p>
            <a:pPr marL="342900" indent="-342900">
              <a:buFont typeface="Arial" panose="020B0604020202020204" pitchFamily="34" charset="0"/>
              <a:buChar char="•"/>
            </a:pPr>
            <a:r>
              <a:rPr lang="tr-TR" b="0" dirty="0"/>
              <a:t>Gönüllü psikolojik danışmanlık</a:t>
            </a:r>
          </a:p>
          <a:p>
            <a:r>
              <a:rPr lang="tr-TR" dirty="0">
                <a:solidFill>
                  <a:schemeClr val="tx2"/>
                </a:solidFill>
              </a:rPr>
              <a:t>4. Ruh Sağlığı ve İyi Oluşu Destekleme</a:t>
            </a:r>
          </a:p>
          <a:p>
            <a:pPr marL="342900" indent="-342900">
              <a:buFont typeface="Arial" panose="020B0604020202020204" pitchFamily="34" charset="0"/>
              <a:buChar char="•"/>
            </a:pPr>
            <a:r>
              <a:rPr lang="tr-TR" b="0" dirty="0"/>
              <a:t>Tükenmişlik ve ikincil travmaya karşı önlemler</a:t>
            </a:r>
          </a:p>
          <a:p>
            <a:pPr marL="342900" indent="-342900">
              <a:buFont typeface="Arial" panose="020B0604020202020204" pitchFamily="34" charset="0"/>
              <a:buChar char="•"/>
            </a:pPr>
            <a:r>
              <a:rPr lang="tr-TR" b="0" dirty="0"/>
              <a:t>Nefes çalışmaları, sanat terapisi</a:t>
            </a:r>
          </a:p>
          <a:p>
            <a:endParaRPr lang="tr-TR" dirty="0"/>
          </a:p>
        </p:txBody>
      </p:sp>
    </p:spTree>
    <p:extLst>
      <p:ext uri="{BB962C8B-B14F-4D97-AF65-F5344CB8AC3E}">
        <p14:creationId xmlns:p14="http://schemas.microsoft.com/office/powerpoint/2010/main" xmlns="" val="26079419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1AF221E-4813-6257-4CC7-59C82A82EAFE}"/>
              </a:ext>
            </a:extLst>
          </p:cNvPr>
          <p:cNvSpPr>
            <a:spLocks noGrp="1"/>
          </p:cNvSpPr>
          <p:nvPr>
            <p:ph idx="1"/>
          </p:nvPr>
        </p:nvSpPr>
        <p:spPr>
          <a:xfrm>
            <a:off x="457200" y="476672"/>
            <a:ext cx="7620000" cy="5649491"/>
          </a:xfrm>
        </p:spPr>
        <p:txBody>
          <a:bodyPr/>
          <a:lstStyle/>
          <a:p>
            <a:r>
              <a:rPr lang="tr-TR" dirty="0">
                <a:solidFill>
                  <a:schemeClr val="tx2"/>
                </a:solidFill>
              </a:rPr>
              <a:t>5. İzleme ve Değerlendirme</a:t>
            </a:r>
          </a:p>
          <a:p>
            <a:pPr marL="342900" indent="-342900">
              <a:buFont typeface="Arial" panose="020B0604020202020204" pitchFamily="34" charset="0"/>
              <a:buChar char="•"/>
            </a:pPr>
            <a:r>
              <a:rPr lang="tr-TR" b="0" dirty="0"/>
              <a:t>Psikolojik iyi oluş anketi</a:t>
            </a:r>
          </a:p>
          <a:p>
            <a:pPr marL="342900" indent="-342900">
              <a:buFont typeface="Arial" panose="020B0604020202020204" pitchFamily="34" charset="0"/>
              <a:buChar char="•"/>
            </a:pPr>
            <a:r>
              <a:rPr lang="tr-TR" b="0" dirty="0"/>
              <a:t>Sürekli geri bildirim mekanizmaları</a:t>
            </a:r>
          </a:p>
          <a:p>
            <a:pPr marL="342900" indent="-342900">
              <a:buFont typeface="Arial" panose="020B0604020202020204" pitchFamily="34" charset="0"/>
              <a:buChar char="•"/>
            </a:pPr>
            <a:r>
              <a:rPr lang="tr-TR" b="0" dirty="0"/>
              <a:t>İhtiyaca göre desteklerin yeniden yapılandırılması</a:t>
            </a:r>
          </a:p>
          <a:p>
            <a:r>
              <a:rPr lang="tr-TR" dirty="0">
                <a:solidFill>
                  <a:schemeClr val="tx2"/>
                </a:solidFill>
              </a:rPr>
              <a:t>7. Örnek Uygulamalar </a:t>
            </a:r>
          </a:p>
          <a:p>
            <a:pPr marL="342900" indent="-342900">
              <a:buFont typeface="Arial" panose="020B0604020202020204" pitchFamily="34" charset="0"/>
              <a:buChar char="•"/>
            </a:pPr>
            <a:r>
              <a:rPr lang="tr-TR" b="0" dirty="0"/>
              <a:t>Türkiye’den veya dünyadan saha uygulamaları</a:t>
            </a:r>
          </a:p>
          <a:p>
            <a:pPr marL="342900" indent="-342900">
              <a:buFont typeface="Arial" panose="020B0604020202020204" pitchFamily="34" charset="0"/>
              <a:buChar char="•"/>
            </a:pPr>
            <a:r>
              <a:rPr lang="tr-TR" b="0" dirty="0"/>
              <a:t>Başarı hikayeleri ve kazanımlar. </a:t>
            </a:r>
          </a:p>
        </p:txBody>
      </p:sp>
    </p:spTree>
    <p:extLst>
      <p:ext uri="{BB962C8B-B14F-4D97-AF65-F5344CB8AC3E}">
        <p14:creationId xmlns:p14="http://schemas.microsoft.com/office/powerpoint/2010/main" xmlns="" val="4196492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enetiği Değiştirilmiş Organizmalar ile Terapötik Protein Üretimi - ppt  indir">
            <a:extLst>
              <a:ext uri="{FF2B5EF4-FFF2-40B4-BE49-F238E27FC236}">
                <a16:creationId xmlns:a16="http://schemas.microsoft.com/office/drawing/2014/main" xmlns="" id="{70C27CE9-C806-47FB-822A-F0A9B3561F1B}"/>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504" y="764704"/>
            <a:ext cx="8928992" cy="50405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80556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57200" y="228601"/>
            <a:ext cx="7931224" cy="2840359"/>
          </a:xfrm>
        </p:spPr>
        <p:txBody>
          <a:bodyPr/>
          <a:lstStyle/>
          <a:p>
            <a:pPr algn="ctr"/>
            <a:r>
              <a:rPr lang="tr-TR" sz="4400" b="1" dirty="0">
                <a:solidFill>
                  <a:srgbClr val="C00000"/>
                </a:solidFill>
                <a:latin typeface="Bell MT" pitchFamily="18" charset="0"/>
              </a:rPr>
              <a:t/>
            </a:r>
            <a:br>
              <a:rPr lang="tr-TR" sz="4400" b="1" dirty="0">
                <a:solidFill>
                  <a:srgbClr val="C00000"/>
                </a:solidFill>
                <a:latin typeface="Bell MT" pitchFamily="18" charset="0"/>
              </a:rPr>
            </a:br>
            <a:r>
              <a:rPr lang="tr-TR" sz="3600" b="1" dirty="0">
                <a:solidFill>
                  <a:srgbClr val="C00000"/>
                </a:solidFill>
                <a:latin typeface="Bell MT" pitchFamily="18" charset="0"/>
              </a:rPr>
              <a:t>Okul </a:t>
            </a:r>
            <a:r>
              <a:rPr lang="tr-TR" sz="3600" b="1" dirty="0" err="1">
                <a:solidFill>
                  <a:srgbClr val="C00000"/>
                </a:solidFill>
                <a:latin typeface="Bell MT" pitchFamily="18" charset="0"/>
              </a:rPr>
              <a:t>temellİ</a:t>
            </a:r>
            <a:r>
              <a:rPr lang="tr-TR" sz="3600" b="1" dirty="0">
                <a:solidFill>
                  <a:srgbClr val="C00000"/>
                </a:solidFill>
                <a:latin typeface="Bell MT" pitchFamily="18" charset="0"/>
              </a:rPr>
              <a:t> </a:t>
            </a:r>
            <a:br>
              <a:rPr lang="tr-TR" sz="3600" b="1" dirty="0">
                <a:solidFill>
                  <a:srgbClr val="C00000"/>
                </a:solidFill>
                <a:latin typeface="Bell MT" pitchFamily="18" charset="0"/>
              </a:rPr>
            </a:br>
            <a:r>
              <a:rPr lang="tr-TR" sz="3600" b="1" dirty="0" err="1">
                <a:solidFill>
                  <a:srgbClr val="C00000"/>
                </a:solidFill>
                <a:latin typeface="Bell MT" pitchFamily="18" charset="0"/>
              </a:rPr>
              <a:t>psİkolojİk</a:t>
            </a:r>
            <a:r>
              <a:rPr lang="tr-TR" sz="3600" b="1" dirty="0">
                <a:solidFill>
                  <a:srgbClr val="C00000"/>
                </a:solidFill>
                <a:latin typeface="Bell MT" pitchFamily="18" charset="0"/>
              </a:rPr>
              <a:t> İlk </a:t>
            </a:r>
            <a:r>
              <a:rPr lang="tr-TR" sz="3600" b="1" dirty="0" err="1">
                <a:solidFill>
                  <a:srgbClr val="C00000"/>
                </a:solidFill>
                <a:latin typeface="Bell MT" pitchFamily="18" charset="0"/>
              </a:rPr>
              <a:t>yardIm</a:t>
            </a:r>
            <a:r>
              <a:rPr lang="tr-TR" sz="3600" b="1" dirty="0">
                <a:solidFill>
                  <a:srgbClr val="C00000"/>
                </a:solidFill>
                <a:latin typeface="Bell MT" pitchFamily="18" charset="0"/>
              </a:rPr>
              <a:t>     </a:t>
            </a:r>
            <a:r>
              <a:rPr lang="tr-TR" sz="2800" b="1" dirty="0">
                <a:latin typeface="Bell MT" pitchFamily="18" charset="0"/>
              </a:rPr>
              <a:t/>
            </a:r>
            <a:br>
              <a:rPr lang="tr-TR" sz="2800" b="1" dirty="0">
                <a:latin typeface="Bell MT" pitchFamily="18" charset="0"/>
              </a:rPr>
            </a:br>
            <a:endParaRPr lang="tr-TR" sz="2800" dirty="0"/>
          </a:p>
        </p:txBody>
      </p:sp>
      <p:pic>
        <p:nvPicPr>
          <p:cNvPr id="1026" name="Picture 2" descr="Okul Temelli Psikolojik İlk Yardım Öğretmen Uygulama Kitabı, Komisyon -  Kitap - kitantik | #461230900028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03648" y="2708920"/>
            <a:ext cx="2588873" cy="3312368"/>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Okul Temelli Psikolojik İlk Yardım Psikolojik Danışman / Rehber Öğretmen  Uygulama Kitabı, Komisyon - Kitap - kitantik | #4612309000287"/>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16016" y="2708920"/>
            <a:ext cx="2748168" cy="33123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74554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516" y="0"/>
            <a:ext cx="8640960" cy="6126163"/>
          </a:xfrm>
        </p:spPr>
        <p:txBody>
          <a:bodyPr/>
          <a:lstStyle/>
          <a:p>
            <a:endParaRPr lang="tr-TR" dirty="0"/>
          </a:p>
          <a:p>
            <a:r>
              <a:rPr lang="tr-TR" sz="3200" dirty="0">
                <a:solidFill>
                  <a:srgbClr val="C00000"/>
                </a:solidFill>
                <a:latin typeface="Bell MT" pitchFamily="18" charset="0"/>
              </a:rPr>
              <a:t>Psikolojik İlk Yardım (</a:t>
            </a:r>
            <a:r>
              <a:rPr lang="tr-TR" sz="3200" dirty="0" err="1">
                <a:solidFill>
                  <a:srgbClr val="C00000"/>
                </a:solidFill>
                <a:latin typeface="Bell MT" pitchFamily="18" charset="0"/>
              </a:rPr>
              <a:t>Piy</a:t>
            </a:r>
            <a:r>
              <a:rPr lang="tr-TR" sz="3200" dirty="0">
                <a:solidFill>
                  <a:srgbClr val="C00000"/>
                </a:solidFill>
                <a:latin typeface="Bell MT" pitchFamily="18" charset="0"/>
              </a:rPr>
              <a:t>) Nedir?</a:t>
            </a:r>
          </a:p>
          <a:p>
            <a:pPr algn="just"/>
            <a:r>
              <a:rPr lang="tr-TR" sz="3200" dirty="0">
                <a:latin typeface="Bell MT" pitchFamily="18" charset="0"/>
              </a:rPr>
              <a:t>	</a:t>
            </a:r>
            <a:r>
              <a:rPr lang="tr-TR" sz="3200" b="0" dirty="0">
                <a:latin typeface="Bell MT" pitchFamily="18" charset="0"/>
              </a:rPr>
              <a:t>Doğal afetler, şiddet, kaza, terör </a:t>
            </a:r>
            <a:r>
              <a:rPr lang="tr-TR" sz="3200" b="0" dirty="0" err="1">
                <a:latin typeface="Bell MT" pitchFamily="18" charset="0"/>
              </a:rPr>
              <a:t>saldırsı</a:t>
            </a:r>
            <a:r>
              <a:rPr lang="tr-TR" sz="3200" b="0" dirty="0">
                <a:latin typeface="Bell MT" pitchFamily="18" charset="0"/>
              </a:rPr>
              <a:t> gibi bireysel ya da toplumsal düzeyde olumsuz etkilere neden olan bir kriz esnasında ya da hemen sonrasında sunulan ilk </a:t>
            </a:r>
            <a:r>
              <a:rPr lang="tr-TR" sz="3200" b="0" dirty="0" err="1">
                <a:latin typeface="Bell MT" pitchFamily="18" charset="0"/>
              </a:rPr>
              <a:t>psikososyal</a:t>
            </a:r>
            <a:r>
              <a:rPr lang="tr-TR" sz="3200" b="0" dirty="0">
                <a:latin typeface="Bell MT" pitchFamily="18" charset="0"/>
              </a:rPr>
              <a:t> müdahaledir. </a:t>
            </a:r>
          </a:p>
        </p:txBody>
      </p:sp>
      <p:pic>
        <p:nvPicPr>
          <p:cNvPr id="1028" name="Picture 4" descr="PİY danışman brosur_05052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23728" y="3284984"/>
            <a:ext cx="4824536" cy="31409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1291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577483"/>
          </a:xfrm>
        </p:spPr>
        <p:txBody>
          <a:bodyPr>
            <a:normAutofit fontScale="92500" lnSpcReduction="10000"/>
          </a:bodyPr>
          <a:lstStyle/>
          <a:p>
            <a:r>
              <a:rPr lang="tr-TR" sz="2600" dirty="0">
                <a:solidFill>
                  <a:srgbClr val="C00000"/>
                </a:solidFill>
                <a:latin typeface="Bell MT" pitchFamily="18" charset="0"/>
              </a:rPr>
              <a:t>Psikolojik İlk Yardım (PİY) Nedir?</a:t>
            </a:r>
          </a:p>
          <a:p>
            <a:pPr marL="342900" indent="-342900">
              <a:buFont typeface="Arial" pitchFamily="34" charset="0"/>
              <a:buChar char="•"/>
            </a:pPr>
            <a:r>
              <a:rPr lang="tr-TR" sz="2400" b="0" dirty="0">
                <a:latin typeface="Bell MT" pitchFamily="18" charset="0"/>
              </a:rPr>
              <a:t>Müdahaleci olmayan, pratik bakım ve destektir. </a:t>
            </a:r>
          </a:p>
          <a:p>
            <a:pPr marL="342900" indent="-342900">
              <a:buFont typeface="Arial" pitchFamily="34" charset="0"/>
              <a:buChar char="•"/>
            </a:pPr>
            <a:r>
              <a:rPr lang="tr-TR" sz="2400" b="0" dirty="0">
                <a:latin typeface="Bell MT" pitchFamily="18" charset="0"/>
              </a:rPr>
              <a:t>Bireylerin kriz ya da </a:t>
            </a:r>
            <a:r>
              <a:rPr lang="tr-TR" sz="2400" b="0" dirty="0" err="1">
                <a:latin typeface="Bell MT" pitchFamily="18" charset="0"/>
              </a:rPr>
              <a:t>travmatik</a:t>
            </a:r>
            <a:r>
              <a:rPr lang="tr-TR" sz="2400" b="0" dirty="0">
                <a:latin typeface="Bell MT" pitchFamily="18" charset="0"/>
              </a:rPr>
              <a:t> bir olay sonrası ihtiyaçlarını ve endişelerini değerlendirir.</a:t>
            </a:r>
          </a:p>
          <a:p>
            <a:pPr marL="342900" indent="-342900">
              <a:buFont typeface="Arial" pitchFamily="34" charset="0"/>
              <a:buChar char="•"/>
            </a:pPr>
            <a:r>
              <a:rPr lang="tr-TR" sz="2400" b="0" dirty="0">
                <a:latin typeface="Bell MT" pitchFamily="18" charset="0"/>
              </a:rPr>
              <a:t>İnsanların temel ihtiyaçlarının (yiyecek, su vb.) giderilmesine yardımcı olur. </a:t>
            </a:r>
          </a:p>
          <a:p>
            <a:pPr marL="342900" indent="-342900">
              <a:buFont typeface="Arial" pitchFamily="34" charset="0"/>
              <a:buChar char="•"/>
            </a:pPr>
            <a:r>
              <a:rPr lang="tr-TR" sz="2400" b="0" dirty="0">
                <a:latin typeface="Bell MT" pitchFamily="18" charset="0"/>
              </a:rPr>
              <a:t>Bireyleri dinlemek ancak onları konuşmaya asla zorlamamaktır. </a:t>
            </a:r>
          </a:p>
          <a:p>
            <a:pPr marL="342900" indent="-342900">
              <a:buFont typeface="Arial" pitchFamily="34" charset="0"/>
              <a:buChar char="•"/>
            </a:pPr>
            <a:r>
              <a:rPr lang="tr-TR" sz="2400" b="0" dirty="0">
                <a:latin typeface="Bell MT" pitchFamily="18" charset="0"/>
              </a:rPr>
              <a:t>İnsanları rahatlatmak ve sakin hissetmelerine yardımcı olmaktır. </a:t>
            </a:r>
          </a:p>
          <a:p>
            <a:pPr marL="342900" indent="-342900">
              <a:buFont typeface="Arial" pitchFamily="34" charset="0"/>
              <a:buChar char="•"/>
            </a:pPr>
            <a:r>
              <a:rPr lang="tr-TR" sz="2400" b="0" dirty="0">
                <a:latin typeface="Bell MT" pitchFamily="18" charset="0"/>
              </a:rPr>
              <a:t>İnsanların bilgi, hizmet ve sosyal destek sistemlerine ulaşmalarına yardımcı olmaktır. </a:t>
            </a:r>
          </a:p>
          <a:p>
            <a:pPr marL="342900" indent="-342900">
              <a:buFont typeface="Arial" pitchFamily="34" charset="0"/>
              <a:buChar char="•"/>
            </a:pPr>
            <a:r>
              <a:rPr lang="tr-TR" sz="2400" b="0" dirty="0">
                <a:latin typeface="Bell MT" pitchFamily="18" charset="0"/>
              </a:rPr>
              <a:t>İnsanları kriz ve travma sonrasında daha fazla zarar görmekten korumaktır.</a:t>
            </a:r>
          </a:p>
        </p:txBody>
      </p:sp>
    </p:spTree>
    <p:extLst>
      <p:ext uri="{BB962C8B-B14F-4D97-AF65-F5344CB8AC3E}">
        <p14:creationId xmlns:p14="http://schemas.microsoft.com/office/powerpoint/2010/main" xmlns="" val="185658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7620000" cy="5793507"/>
          </a:xfrm>
        </p:spPr>
        <p:txBody>
          <a:bodyPr>
            <a:normAutofit/>
          </a:bodyPr>
          <a:lstStyle/>
          <a:p>
            <a:pPr algn="just"/>
            <a:r>
              <a:rPr lang="tr-TR" sz="2400" dirty="0">
                <a:solidFill>
                  <a:srgbClr val="C00000"/>
                </a:solidFill>
                <a:latin typeface="Bell MT" pitchFamily="18" charset="0"/>
              </a:rPr>
              <a:t>Psikolojik İlk Yardım (PİY) Ne Değildir?</a:t>
            </a:r>
          </a:p>
          <a:p>
            <a:pPr marL="342900" indent="-342900" algn="just">
              <a:buFont typeface="Arial" pitchFamily="34" charset="0"/>
              <a:buChar char="•"/>
            </a:pPr>
            <a:r>
              <a:rPr lang="tr-TR" sz="2200" b="0" dirty="0">
                <a:latin typeface="Bell MT" pitchFamily="18" charset="0"/>
              </a:rPr>
              <a:t>Sadece profesyonellerin yapabileceği bir eylem değildir.</a:t>
            </a:r>
          </a:p>
          <a:p>
            <a:pPr marL="342900" indent="-342900" algn="just">
              <a:buFont typeface="Arial" pitchFamily="34" charset="0"/>
              <a:buChar char="•"/>
            </a:pPr>
            <a:r>
              <a:rPr lang="tr-TR" sz="2200" b="0" dirty="0">
                <a:latin typeface="Bell MT" pitchFamily="18" charset="0"/>
              </a:rPr>
              <a:t>Profesyonel psikolojik danışma uygulaması değildir.</a:t>
            </a:r>
          </a:p>
          <a:p>
            <a:pPr marL="342900" indent="-342900" algn="just">
              <a:buFont typeface="Arial" pitchFamily="34" charset="0"/>
              <a:buChar char="•"/>
            </a:pPr>
            <a:r>
              <a:rPr lang="tr-TR" sz="2200" b="0" dirty="0">
                <a:latin typeface="Bell MT" pitchFamily="18" charset="0"/>
              </a:rPr>
              <a:t>PİY strese neden olan olayın detaylı bir şekilde tartışılmasını içermez. </a:t>
            </a:r>
          </a:p>
          <a:p>
            <a:pPr marL="342900" indent="-342900" algn="just">
              <a:buFont typeface="Arial" pitchFamily="34" charset="0"/>
              <a:buChar char="•"/>
            </a:pPr>
            <a:r>
              <a:rPr lang="tr-TR" sz="2200" b="0" dirty="0">
                <a:latin typeface="Bell MT" pitchFamily="18" charset="0"/>
              </a:rPr>
              <a:t>Psikolojik anlamlandırma değildir. </a:t>
            </a:r>
          </a:p>
          <a:p>
            <a:pPr marL="342900" indent="-342900" algn="just">
              <a:buFont typeface="Arial" pitchFamily="34" charset="0"/>
              <a:buChar char="•"/>
            </a:pPr>
            <a:r>
              <a:rPr lang="tr-TR" sz="2200" b="0" dirty="0">
                <a:latin typeface="Bell MT" pitchFamily="18" charset="0"/>
              </a:rPr>
              <a:t>Psikolojik bilgilendirme değildir. </a:t>
            </a:r>
          </a:p>
          <a:p>
            <a:pPr marL="342900" indent="-342900" algn="just">
              <a:buFont typeface="Arial" pitchFamily="34" charset="0"/>
              <a:buChar char="•"/>
            </a:pPr>
            <a:r>
              <a:rPr lang="tr-TR" sz="2200" b="0" dirty="0">
                <a:latin typeface="Bell MT" pitchFamily="18" charset="0"/>
              </a:rPr>
              <a:t>Kişilere başlarına ne geldiklerini analiz etmelerini ya da zaman ve olayları sıralamalarını istemek değildir.</a:t>
            </a:r>
          </a:p>
          <a:p>
            <a:pPr marL="342900" indent="-342900" algn="just">
              <a:buFont typeface="Arial" pitchFamily="34" charset="0"/>
              <a:buChar char="•"/>
            </a:pPr>
            <a:r>
              <a:rPr lang="tr-TR" sz="2200" b="0" dirty="0">
                <a:latin typeface="Bell MT" pitchFamily="18" charset="0"/>
              </a:rPr>
              <a:t>PİY, insanların hikâyelerini dinlemek için hazır bulunmayı içermesine rağmen onlara olaydaki duygu ve tepkilerini anlatmaları için baskı yapmak değildir.</a:t>
            </a:r>
          </a:p>
        </p:txBody>
      </p:sp>
    </p:spTree>
    <p:extLst>
      <p:ext uri="{BB962C8B-B14F-4D97-AF65-F5344CB8AC3E}">
        <p14:creationId xmlns:p14="http://schemas.microsoft.com/office/powerpoint/2010/main" xmlns="" val="2024065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88640"/>
            <a:ext cx="8352928" cy="6480720"/>
          </a:xfrm>
          <a:solidFill>
            <a:schemeClr val="bg1"/>
          </a:solidFill>
        </p:spPr>
        <p:txBody>
          <a:bodyPr>
            <a:normAutofit/>
          </a:bodyPr>
          <a:lstStyle/>
          <a:p>
            <a:pPr algn="just"/>
            <a:r>
              <a:rPr lang="tr-TR" sz="2800" dirty="0">
                <a:solidFill>
                  <a:srgbClr val="C00000"/>
                </a:solidFill>
                <a:latin typeface="Bell MT" pitchFamily="18" charset="0"/>
              </a:rPr>
              <a:t>PİY Kimler İçindir?</a:t>
            </a:r>
          </a:p>
          <a:p>
            <a:pPr algn="just"/>
            <a:r>
              <a:rPr lang="tr-TR" sz="2800" b="0" dirty="0">
                <a:latin typeface="Bell MT" pitchFamily="18" charset="0"/>
              </a:rPr>
              <a:t>	Psikolojik ilk yardım, </a:t>
            </a:r>
            <a:r>
              <a:rPr lang="tr-TR" sz="2800" b="0" dirty="0" err="1">
                <a:latin typeface="Bell MT" pitchFamily="18" charset="0"/>
              </a:rPr>
              <a:t>travmatik</a:t>
            </a:r>
            <a:r>
              <a:rPr lang="tr-TR" sz="2800" b="0" dirty="0">
                <a:latin typeface="Bell MT" pitchFamily="18" charset="0"/>
              </a:rPr>
              <a:t> bir olay veya bir kriz durumunun hemen sonrasında stres altındaki tüm yaş gruplarındaki bireyler için uygulanabilir. </a:t>
            </a:r>
          </a:p>
          <a:p>
            <a:pPr algn="just"/>
            <a:r>
              <a:rPr lang="tr-TR" sz="2800" dirty="0">
                <a:solidFill>
                  <a:srgbClr val="C00000"/>
                </a:solidFill>
                <a:latin typeface="Bell MT" pitchFamily="18" charset="0"/>
              </a:rPr>
              <a:t>PİY Nerede Verilir? </a:t>
            </a:r>
          </a:p>
          <a:p>
            <a:pPr algn="just"/>
            <a:r>
              <a:rPr lang="tr-TR" sz="2800" dirty="0">
                <a:solidFill>
                  <a:schemeClr val="tx2">
                    <a:lumMod val="75000"/>
                  </a:schemeClr>
                </a:solidFill>
                <a:latin typeface="Bell MT" pitchFamily="18" charset="0"/>
              </a:rPr>
              <a:t>	</a:t>
            </a:r>
            <a:r>
              <a:rPr lang="tr-TR" sz="2800" b="0" dirty="0">
                <a:latin typeface="Bell MT" pitchFamily="18" charset="0"/>
              </a:rPr>
              <a:t>PİY, yeterince güvenli olan; krizden etkilenen kişinin mahremiyetini ve haysiyetini korumak için uygun olan her yerde verilebilir. PİY için en uygun alanlar, genellikle olay/kaza yeri veya yardım hizmetlerinin verildiği sağlık merkezleri, sığınaklar, kamplar, okullar ve gıda yardımlarının dağıtıldığı tesislerdir. </a:t>
            </a:r>
            <a:endParaRPr lang="tr-TR" sz="2800" b="0" dirty="0">
              <a:solidFill>
                <a:schemeClr val="tx2">
                  <a:lumMod val="75000"/>
                </a:schemeClr>
              </a:solidFill>
              <a:latin typeface="Bell MT" pitchFamily="18" charset="0"/>
            </a:endParaRPr>
          </a:p>
          <a:p>
            <a:endParaRPr lang="tr-TR" b="0" dirty="0">
              <a:solidFill>
                <a:srgbClr val="C00000"/>
              </a:solidFill>
              <a:latin typeface="Bell MT" pitchFamily="18" charset="0"/>
            </a:endParaRPr>
          </a:p>
        </p:txBody>
      </p:sp>
    </p:spTree>
    <p:extLst>
      <p:ext uri="{BB962C8B-B14F-4D97-AF65-F5344CB8AC3E}">
        <p14:creationId xmlns:p14="http://schemas.microsoft.com/office/powerpoint/2010/main" xmlns="" val="3834227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88640"/>
            <a:ext cx="8064896" cy="6408712"/>
          </a:xfrm>
        </p:spPr>
        <p:txBody>
          <a:bodyPr>
            <a:normAutofit/>
          </a:bodyPr>
          <a:lstStyle/>
          <a:p>
            <a:pPr algn="just"/>
            <a:r>
              <a:rPr lang="tr-TR" sz="2800" dirty="0">
                <a:solidFill>
                  <a:srgbClr val="C00000"/>
                </a:solidFill>
                <a:latin typeface="Bell MT" pitchFamily="18" charset="0"/>
              </a:rPr>
              <a:t>PİY Ne Zaman Verilir?</a:t>
            </a:r>
          </a:p>
          <a:p>
            <a:pPr algn="just"/>
            <a:r>
              <a:rPr lang="tr-TR" sz="2800" dirty="0">
                <a:solidFill>
                  <a:srgbClr val="C00000"/>
                </a:solidFill>
                <a:latin typeface="Bell MT" pitchFamily="18" charset="0"/>
              </a:rPr>
              <a:t>	</a:t>
            </a:r>
            <a:r>
              <a:rPr lang="tr-TR" sz="2800" b="0" dirty="0" err="1">
                <a:latin typeface="Bell MT" pitchFamily="18" charset="0"/>
              </a:rPr>
              <a:t>Piy</a:t>
            </a:r>
            <a:r>
              <a:rPr lang="tr-TR" sz="2800" b="0" dirty="0">
                <a:latin typeface="Bell MT" pitchFamily="18" charset="0"/>
              </a:rPr>
              <a:t> krizden etkilenen insanlara olayın hemen ardından yardım etmeyi amaçlamaktadır. </a:t>
            </a:r>
            <a:r>
              <a:rPr lang="tr-TR" sz="2800" b="0" dirty="0" err="1">
                <a:latin typeface="Bell MT" pitchFamily="18" charset="0"/>
              </a:rPr>
              <a:t>Travmatik</a:t>
            </a:r>
            <a:r>
              <a:rPr lang="tr-TR" sz="2800" b="0" dirty="0">
                <a:latin typeface="Bell MT" pitchFamily="18" charset="0"/>
              </a:rPr>
              <a:t> bir olaydan sonra, yoğun stres altındaki kişilerle ilk temasa geçildiği anda psikolojik ilk yardım sağlanabilir. Bu yardım doğal afetlerde, genellikle afet sırasında ya da afetten hemen sonra uygulanır.</a:t>
            </a:r>
          </a:p>
          <a:p>
            <a:pPr algn="just"/>
            <a:r>
              <a:rPr lang="tr-TR" sz="2800" dirty="0">
                <a:solidFill>
                  <a:srgbClr val="C00000"/>
                </a:solidFill>
                <a:latin typeface="Bell MT" pitchFamily="18" charset="0"/>
              </a:rPr>
              <a:t>Okul temelli Psikolojik İlk Yardım Nedir?</a:t>
            </a:r>
          </a:p>
          <a:p>
            <a:pPr algn="just"/>
            <a:r>
              <a:rPr lang="tr-TR" sz="2800" b="0" dirty="0">
                <a:solidFill>
                  <a:srgbClr val="C00000"/>
                </a:solidFill>
                <a:latin typeface="Bell MT" pitchFamily="18" charset="0"/>
              </a:rPr>
              <a:t>	</a:t>
            </a:r>
            <a:r>
              <a:rPr lang="tr-TR" sz="2800" b="0" dirty="0" err="1">
                <a:latin typeface="Bell MT" pitchFamily="18" charset="0"/>
              </a:rPr>
              <a:t>Piy</a:t>
            </a:r>
            <a:r>
              <a:rPr lang="tr-TR" sz="2800" b="0" dirty="0">
                <a:latin typeface="Bell MT" pitchFamily="18" charset="0"/>
              </a:rPr>
              <a:t> Okul; okul ortamında ya da okul dışında bir alanda ortaya çıkan kritik ve acil bir durumun hemen sonrasında öğrencilere, ailelere, okul personeline ve diğer kişi ve kurumlara  yardımcı olmayı amaçlayan, kanıta dayalı bir müdahale modelidir.</a:t>
            </a:r>
          </a:p>
        </p:txBody>
      </p:sp>
    </p:spTree>
    <p:extLst>
      <p:ext uri="{BB962C8B-B14F-4D97-AF65-F5344CB8AC3E}">
        <p14:creationId xmlns:p14="http://schemas.microsoft.com/office/powerpoint/2010/main" xmlns="" val="314280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404664"/>
            <a:ext cx="7992888" cy="6264696"/>
          </a:xfrm>
        </p:spPr>
        <p:txBody>
          <a:bodyPr>
            <a:normAutofit/>
          </a:bodyPr>
          <a:lstStyle/>
          <a:p>
            <a:r>
              <a:rPr lang="tr-TR" sz="2400" dirty="0">
                <a:solidFill>
                  <a:srgbClr val="C00000"/>
                </a:solidFill>
                <a:latin typeface="Bell MT" pitchFamily="18" charset="0"/>
              </a:rPr>
              <a:t>Okul Temelli Psikolojik İlk Yardımın Amacı Nedir?</a:t>
            </a:r>
          </a:p>
          <a:p>
            <a:pPr algn="just"/>
            <a:r>
              <a:rPr lang="tr-TR" sz="2400" dirty="0">
                <a:solidFill>
                  <a:srgbClr val="C00000"/>
                </a:solidFill>
                <a:latin typeface="Bell MT" pitchFamily="18" charset="0"/>
              </a:rPr>
              <a:t>	</a:t>
            </a:r>
            <a:r>
              <a:rPr lang="tr-TR" sz="2400" b="0" dirty="0">
                <a:latin typeface="Bell MT" pitchFamily="18" charset="0"/>
              </a:rPr>
              <a:t>Okulda yaşanan kritik ve acil bir durumun hemen sonrasında öğrencilerin, ailelerin, okul personelinin stresini azaltmak, mevcut ihtiyaçlarını karşılamalarına yardımcı olmak ve uyum sağlayıcı bir işlevselliği teşvik etmektir.</a:t>
            </a:r>
          </a:p>
          <a:p>
            <a:r>
              <a:rPr lang="tr-TR" sz="2400" dirty="0">
                <a:solidFill>
                  <a:srgbClr val="C00000"/>
                </a:solidFill>
                <a:latin typeface="Bell MT" pitchFamily="18" charset="0"/>
              </a:rPr>
              <a:t>Okul Temelli Psikolojik İlk Yardım Ne Zaman Kullanılır?</a:t>
            </a:r>
          </a:p>
          <a:p>
            <a:pPr algn="just"/>
            <a:r>
              <a:rPr lang="tr-TR" sz="2400" b="0" dirty="0">
                <a:latin typeface="Bell MT" pitchFamily="18" charset="0"/>
              </a:rPr>
              <a:t>	PİY Okul, afet durumları ya da </a:t>
            </a:r>
            <a:r>
              <a:rPr lang="tr-TR" sz="2400" b="0" dirty="0" err="1">
                <a:latin typeface="Bell MT" pitchFamily="18" charset="0"/>
              </a:rPr>
              <a:t>travmatik</a:t>
            </a:r>
            <a:r>
              <a:rPr lang="tr-TR" sz="2400" b="0" dirty="0">
                <a:latin typeface="Bell MT" pitchFamily="18" charset="0"/>
              </a:rPr>
              <a:t> bir olaydan hemen sonra en etkili müdahaledir.</a:t>
            </a:r>
          </a:p>
          <a:p>
            <a:r>
              <a:rPr lang="tr-TR" sz="2400" dirty="0">
                <a:solidFill>
                  <a:srgbClr val="C00000"/>
                </a:solidFill>
                <a:latin typeface="Bell MT" pitchFamily="18" charset="0"/>
              </a:rPr>
              <a:t>Okul Temelli Psikolojik İlk Yardım Kimler İçindir?</a:t>
            </a:r>
          </a:p>
          <a:p>
            <a:pPr algn="just"/>
            <a:r>
              <a:rPr lang="tr-TR" sz="2400" b="0" dirty="0">
                <a:latin typeface="Bell MT" pitchFamily="18" charset="0"/>
              </a:rPr>
              <a:t>  	</a:t>
            </a:r>
            <a:r>
              <a:rPr lang="tr-TR" sz="2400" b="0" u="sng" dirty="0" err="1">
                <a:latin typeface="Bell MT" pitchFamily="18" charset="0"/>
              </a:rPr>
              <a:t>Piy</a:t>
            </a:r>
            <a:r>
              <a:rPr lang="tr-TR" sz="2400" b="0" u="sng" dirty="0">
                <a:latin typeface="Bell MT" pitchFamily="18" charset="0"/>
              </a:rPr>
              <a:t> Okul; </a:t>
            </a:r>
            <a:r>
              <a:rPr lang="tr-TR" sz="2400" b="0" dirty="0">
                <a:latin typeface="Bell MT" pitchFamily="18" charset="0"/>
              </a:rPr>
              <a:t>bir afete veya </a:t>
            </a:r>
            <a:r>
              <a:rPr lang="tr-TR" sz="2400" b="0">
                <a:latin typeface="Bell MT" pitchFamily="18" charset="0"/>
              </a:rPr>
              <a:t>başka bir </a:t>
            </a:r>
            <a:r>
              <a:rPr lang="tr-TR" sz="2400" b="0" dirty="0">
                <a:latin typeface="Bell MT" pitchFamily="18" charset="0"/>
              </a:rPr>
              <a:t>acil duruma maruz kalan öğrenciler, okul personeli ve aileleri için tasarlanmıştır. PİY okulun odak noktası, travma ve kriz durumuna maruz kalan çocuk ve ergenleri desteklemek ve güçlendirmektedir. </a:t>
            </a:r>
          </a:p>
        </p:txBody>
      </p:sp>
    </p:spTree>
    <p:extLst>
      <p:ext uri="{BB962C8B-B14F-4D97-AF65-F5344CB8AC3E}">
        <p14:creationId xmlns:p14="http://schemas.microsoft.com/office/powerpoint/2010/main" xmlns="" val="15001782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el">
  <a:themeElements>
    <a:clrScheme name="Tem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2006</TotalTime>
  <Words>1171</Words>
  <Application>Microsoft Office PowerPoint</Application>
  <PresentationFormat>Ekran Gösterisi (4:3)</PresentationFormat>
  <Paragraphs>203</Paragraphs>
  <Slides>29</Slides>
  <Notes>2</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Temel</vt:lpstr>
      <vt:lpstr>Slayt 1</vt:lpstr>
      <vt:lpstr>Slayt 2</vt:lpstr>
      <vt:lpstr> Okul temellİ  psİkolojİk İlk yardIm      </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temellİ  psİkolojİk İlk yardIm       Psİkolojİk danIŞman  ve  rehber öğretmenlere yönelİK                       </dc:title>
  <dc:creator>ACER</dc:creator>
  <cp:lastModifiedBy>REHBERLİK 2</cp:lastModifiedBy>
  <cp:revision>53</cp:revision>
  <dcterms:created xsi:type="dcterms:W3CDTF">2023-10-16T11:41:43Z</dcterms:created>
  <dcterms:modified xsi:type="dcterms:W3CDTF">2025-06-10T08:46:07Z</dcterms:modified>
</cp:coreProperties>
</file>