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70" r:id="rId2"/>
    <p:sldId id="256" r:id="rId3"/>
    <p:sldId id="286" r:id="rId4"/>
    <p:sldId id="271" r:id="rId5"/>
    <p:sldId id="257" r:id="rId6"/>
    <p:sldId id="288" r:id="rId7"/>
    <p:sldId id="272" r:id="rId8"/>
    <p:sldId id="273" r:id="rId9"/>
    <p:sldId id="275" r:id="rId10"/>
    <p:sldId id="258" r:id="rId11"/>
    <p:sldId id="274" r:id="rId12"/>
    <p:sldId id="277" r:id="rId13"/>
    <p:sldId id="281" r:id="rId14"/>
    <p:sldId id="289" r:id="rId15"/>
    <p:sldId id="279" r:id="rId16"/>
    <p:sldId id="278" r:id="rId17"/>
    <p:sldId id="280" r:id="rId18"/>
    <p:sldId id="283" r:id="rId19"/>
    <p:sldId id="259" r:id="rId20"/>
    <p:sldId id="282" r:id="rId21"/>
    <p:sldId id="284" r:id="rId22"/>
    <p:sldId id="287" r:id="rId23"/>
    <p:sldId id="276"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1BA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D70EF6-8E01-4773-BFB5-A9573C58657E}" type="datetimeFigureOut">
              <a:rPr lang="tr-TR" smtClean="0"/>
              <a:pPr/>
              <a:t>24.03.2022</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93C209-3D49-45E2-BDE0-022A9A38FF74}"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Hazırlanan sunum, ortaokul 7</a:t>
            </a:r>
            <a:r>
              <a:rPr lang="tr-TR" baseline="0" dirty="0" smtClean="0"/>
              <a:t> ve 8. sınıf ile lise düzeyindeki öğrencilerin seviyesine uygun olarak hazırlanmıştır.</a:t>
            </a:r>
            <a:endParaRPr lang="tr-TR" dirty="0"/>
          </a:p>
        </p:txBody>
      </p:sp>
      <p:sp>
        <p:nvSpPr>
          <p:cNvPr id="4" name="3 Slayt Numarası Yer Tutucusu"/>
          <p:cNvSpPr>
            <a:spLocks noGrp="1"/>
          </p:cNvSpPr>
          <p:nvPr>
            <p:ph type="sldNum" sz="quarter" idx="10"/>
          </p:nvPr>
        </p:nvSpPr>
        <p:spPr/>
        <p:txBody>
          <a:bodyPr/>
          <a:lstStyle/>
          <a:p>
            <a:fld id="{C393C209-3D49-45E2-BDE0-022A9A38FF74}" type="slidenum">
              <a:rPr lang="tr-TR" smtClean="0"/>
              <a:pPr/>
              <a:t>1</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tr-TR" dirty="0" smtClean="0"/>
              <a:t>   </a:t>
            </a:r>
            <a:r>
              <a:rPr lang="tr-TR" sz="2000" b="1" dirty="0" smtClean="0">
                <a:solidFill>
                  <a:schemeClr val="accent3">
                    <a:lumMod val="75000"/>
                  </a:schemeClr>
                </a:solidFill>
                <a:latin typeface="Calibri" pitchFamily="34" charset="0"/>
              </a:rPr>
              <a:t>Şiddeti pekiştiren kültürel normlar;</a:t>
            </a:r>
          </a:p>
          <a:p>
            <a:pPr marL="0" marR="0" lvl="1" indent="0" algn="l" defTabSz="914400" rtl="0" eaLnBrk="1" fontAlgn="auto" latinLnBrk="0" hangingPunct="1">
              <a:lnSpc>
                <a:spcPct val="100000"/>
              </a:lnSpc>
              <a:spcBef>
                <a:spcPts val="0"/>
              </a:spcBef>
              <a:spcAft>
                <a:spcPts val="0"/>
              </a:spcAft>
              <a:buClrTx/>
              <a:buSzTx/>
              <a:buFontTx/>
              <a:buNone/>
              <a:tabLst/>
              <a:defRPr/>
            </a:pPr>
            <a:r>
              <a:rPr lang="tr-TR" dirty="0" smtClean="0"/>
              <a:t>“Kız çocuğu dışarıda fazla durmamalı”, “fazla gülmemeli”, “her istediğini giyinmemeli”, “her istediğini yapmamalı” vb. şeklinde yazması gayet uzun bir liste de kız çocukları ve kadınlar için olan değer yargılarını göstermektedir. </a:t>
            </a:r>
            <a:endParaRPr lang="tr-TR" dirty="0"/>
          </a:p>
        </p:txBody>
      </p:sp>
      <p:sp>
        <p:nvSpPr>
          <p:cNvPr id="4" name="3 Slayt Numarası Yer Tutucusu"/>
          <p:cNvSpPr>
            <a:spLocks noGrp="1"/>
          </p:cNvSpPr>
          <p:nvPr>
            <p:ph type="sldNum" sz="quarter" idx="10"/>
          </p:nvPr>
        </p:nvSpPr>
        <p:spPr/>
        <p:txBody>
          <a:bodyPr/>
          <a:lstStyle/>
          <a:p>
            <a:fld id="{C393C209-3D49-45E2-BDE0-022A9A38FF74}" type="slidenum">
              <a:rPr lang="tr-TR" smtClean="0"/>
              <a:pPr/>
              <a:t>5</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Alt Başlık"/>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D9F75050-0E15-4C5B-92B0-66D068882F1F}" type="datetimeFigureOut">
              <a:rPr lang="tr-TR" smtClean="0"/>
              <a:pPr/>
              <a:t>24.03.2022</a:t>
            </a:fld>
            <a:endParaRPr lang="tr-TR"/>
          </a:p>
        </p:txBody>
      </p:sp>
      <p:sp>
        <p:nvSpPr>
          <p:cNvPr id="17" name="16 Altbilgi Yer Tutucusu"/>
          <p:cNvSpPr>
            <a:spLocks noGrp="1"/>
          </p:cNvSpPr>
          <p:nvPr>
            <p:ph type="ftr" sz="quarter" idx="11"/>
          </p:nvPr>
        </p:nvSpPr>
        <p:spPr/>
        <p:txBody>
          <a:bodyPr/>
          <a:lstStyle/>
          <a:p>
            <a:endParaRPr lang="tr-TR"/>
          </a:p>
        </p:txBody>
      </p:sp>
      <p:sp>
        <p:nvSpPr>
          <p:cNvPr id="7" name="6 Düz Bağlayıcı"/>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Oval"/>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Oval"/>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Slayt Numarası Yer Tutucusu"/>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1DEFA8C-F947-479F-BE07-76B6B3F80BF1}" type="slidenum">
              <a:rPr lang="tr-TR" smtClean="0"/>
              <a:pPr/>
              <a:t>‹#›</a:t>
            </a:fld>
            <a:endParaRPr lang="tr-TR"/>
          </a:p>
        </p:txBody>
      </p:sp>
      <p:sp>
        <p:nvSpPr>
          <p:cNvPr id="8" name="7 Başlık"/>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24.03.2022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2"/>
      </p:bgRef>
    </p:bg>
    <p:spTree>
      <p:nvGrpSpPr>
        <p:cNvPr id="1" name=""/>
        <p:cNvGrpSpPr/>
        <p:nvPr/>
      </p:nvGrpSpPr>
      <p:grpSpPr>
        <a:xfrm>
          <a:off x="0" y="0"/>
          <a:ext cx="0" cy="0"/>
          <a:chOff x="0" y="0"/>
          <a:chExt cx="0" cy="0"/>
        </a:xfrm>
      </p:grpSpPr>
      <p:sp>
        <p:nvSpPr>
          <p:cNvPr id="7" name="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Düz Bağlayıcı"/>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Oval"/>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Oval"/>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6915912" y="3009901"/>
            <a:ext cx="457200" cy="441325"/>
          </a:xfrm>
        </p:spPr>
        <p:txBody>
          <a:bodyPr/>
          <a:lstStyle/>
          <a:p>
            <a:fld id="{B1DEFA8C-F947-479F-BE07-76B6B3F80BF1}" type="slidenum">
              <a:rPr lang="tr-TR" smtClean="0"/>
              <a:pPr/>
              <a:t>‹#›</a:t>
            </a:fld>
            <a:endParaRPr lang="tr-TR"/>
          </a:p>
        </p:txBody>
      </p:sp>
      <p:sp>
        <p:nvSpPr>
          <p:cNvPr id="3" name="2 Dikey Metin Yer Tutucusu"/>
          <p:cNvSpPr>
            <a:spLocks noGrp="1"/>
          </p:cNvSpPr>
          <p:nvPr>
            <p:ph type="body" orient="vert" idx="1"/>
          </p:nvPr>
        </p:nvSpPr>
        <p:spPr>
          <a:xfrm>
            <a:off x="304800" y="304800"/>
            <a:ext cx="6553200" cy="5821366"/>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24.03.2022</a:t>
            </a:fld>
            <a:endParaRPr lang="tr-TR"/>
          </a:p>
        </p:txBody>
      </p:sp>
      <p:sp>
        <p:nvSpPr>
          <p:cNvPr id="5" name="4 Altbilgi Yer Tutucusu"/>
          <p:cNvSpPr>
            <a:spLocks noGrp="1"/>
          </p:cNvSpPr>
          <p:nvPr>
            <p:ph type="ftr" sz="quarter" idx="11"/>
          </p:nvPr>
        </p:nvSpPr>
        <p:spPr/>
        <p:txBody>
          <a:bodyPr/>
          <a:lstStyle/>
          <a:p>
            <a:endParaRPr lang="tr-TR"/>
          </a:p>
        </p:txBody>
      </p:sp>
      <p:sp>
        <p:nvSpPr>
          <p:cNvPr id="2" name="1 Dikey Başlık"/>
          <p:cNvSpPr>
            <a:spLocks noGrp="1"/>
          </p:cNvSpPr>
          <p:nvPr>
            <p:ph type="title" orient="vert"/>
          </p:nvPr>
        </p:nvSpPr>
        <p:spPr>
          <a:xfrm>
            <a:off x="7391400" y="304801"/>
            <a:ext cx="1447800" cy="5851525"/>
          </a:xfrm>
        </p:spPr>
        <p:txBody>
          <a:bodyPr vert="eaVert"/>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solidFill>
                  <a:schemeClr val="accent3">
                    <a:shade val="75000"/>
                  </a:schemeClr>
                </a:solidFill>
              </a:defRPr>
            </a:lvl1p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24.03.2022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a:xfrm>
            <a:off x="4361688" y="1026372"/>
            <a:ext cx="457200" cy="441325"/>
          </a:xfrm>
        </p:spPr>
        <p:txBody>
          <a:bodyPr/>
          <a:lstStyle/>
          <a:p>
            <a:fld id="{B1DEFA8C-F947-479F-BE07-76B6B3F80BF1}" type="slidenum">
              <a:rPr lang="tr-TR" smtClean="0"/>
              <a:pPr/>
              <a:t>‹#›</a:t>
            </a:fld>
            <a:endParaRPr lang="tr-TR"/>
          </a:p>
        </p:txBody>
      </p:sp>
      <p:sp>
        <p:nvSpPr>
          <p:cNvPr id="8" name="7 İçerik Yer Tutucusu"/>
          <p:cNvSpPr>
            <a:spLocks noGrp="1"/>
          </p:cNvSpPr>
          <p:nvPr>
            <p:ph sz="quarter" idx="1"/>
          </p:nvPr>
        </p:nvSpPr>
        <p:spPr>
          <a:xfrm>
            <a:off x="301752" y="1527048"/>
            <a:ext cx="850392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1"/>
      </p:bgRef>
    </p:bg>
    <p:spTree>
      <p:nvGrpSpPr>
        <p:cNvPr id="1" name=""/>
        <p:cNvGrpSpPr/>
        <p:nvPr/>
      </p:nvGrpSpPr>
      <p:grpSpPr>
        <a:xfrm>
          <a:off x="0" y="0"/>
          <a:ext cx="0" cy="0"/>
          <a:chOff x="0" y="0"/>
          <a:chExt cx="0" cy="0"/>
        </a:xfrm>
      </p:grpSpPr>
      <p:sp>
        <p:nvSpPr>
          <p:cNvPr id="17" name="16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etin Yer Tutucusu"/>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3" name="12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Altbilgi Yer Tutucusu"/>
          <p:cNvSpPr>
            <a:spLocks noGrp="1"/>
          </p:cNvSpPr>
          <p:nvPr>
            <p:ph type="ftr" sz="quarter" idx="11"/>
          </p:nvPr>
        </p:nvSpPr>
        <p:spPr/>
        <p:txBody>
          <a:bodyPr/>
          <a:lstStyle/>
          <a:p>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24.03.2022</a:t>
            </a:fld>
            <a:endParaRPr lang="tr-TR"/>
          </a:p>
        </p:txBody>
      </p:sp>
      <p:sp>
        <p:nvSpPr>
          <p:cNvPr id="8" name="7 Düz Bağlayıcı"/>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Oval"/>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Oval"/>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1DEFA8C-F947-479F-BE07-76B6B3F80BF1}" type="slidenum">
              <a:rPr lang="tr-TR" smtClean="0"/>
              <a:pPr/>
              <a:t>‹#›</a:t>
            </a:fld>
            <a:endParaRPr lang="tr-TR"/>
          </a:p>
        </p:txBody>
      </p:sp>
      <p:sp>
        <p:nvSpPr>
          <p:cNvPr id="2" name="1 Başlık"/>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301752" y="228600"/>
            <a:ext cx="8534400" cy="758952"/>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a:xfrm>
            <a:off x="5791200" y="6409944"/>
            <a:ext cx="3044952" cy="365760"/>
          </a:xfrm>
        </p:spPr>
        <p:txBody>
          <a:bodyPr/>
          <a:lstStyle/>
          <a:p>
            <a:fld id="{D9F75050-0E15-4C5B-92B0-66D068882F1F}" type="datetimeFigureOut">
              <a:rPr lang="tr-TR" smtClean="0"/>
              <a:pPr/>
              <a:t>24.03.2022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Düz Bağlayıcı"/>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İçerik Yer Tutucusu"/>
          <p:cNvSpPr>
            <a:spLocks noGrp="1"/>
          </p:cNvSpPr>
          <p:nvPr>
            <p:ph sz="half" idx="1"/>
          </p:nvPr>
        </p:nvSpPr>
        <p:spPr>
          <a:xfrm>
            <a:off x="301752" y="1371600"/>
            <a:ext cx="4038600"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İçerik Yer Tutucusu"/>
          <p:cNvSpPr>
            <a:spLocks noGrp="1"/>
          </p:cNvSpPr>
          <p:nvPr>
            <p:ph sz="half" idx="2"/>
          </p:nvPr>
        </p:nvSpPr>
        <p:spPr>
          <a:xfrm>
            <a:off x="4800600" y="1371600"/>
            <a:ext cx="4038600"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1">
        <a:schemeClr val="bg2"/>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Dikdörtgen"/>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Dikdörtgen"/>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etin Yer Tutucusu"/>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D9F75050-0E15-4C5B-92B0-66D068882F1F}" type="datetimeFigureOut">
              <a:rPr lang="tr-TR" smtClean="0"/>
              <a:pPr/>
              <a:t>24.03.2022</a:t>
            </a:fld>
            <a:endParaRPr lang="tr-TR"/>
          </a:p>
        </p:txBody>
      </p:sp>
      <p:sp>
        <p:nvSpPr>
          <p:cNvPr id="8" name="7 Altbilgi Yer Tutucusu"/>
          <p:cNvSpPr>
            <a:spLocks noGrp="1"/>
          </p:cNvSpPr>
          <p:nvPr>
            <p:ph type="ftr" sz="quarter" idx="11"/>
          </p:nvPr>
        </p:nvSpPr>
        <p:spPr>
          <a:xfrm>
            <a:off x="304800" y="6409944"/>
            <a:ext cx="3581400" cy="365760"/>
          </a:xfrm>
        </p:spPr>
        <p:txBody>
          <a:bodyPr/>
          <a:lstStyle/>
          <a:p>
            <a:endParaRPr lang="tr-TR"/>
          </a:p>
        </p:txBody>
      </p:sp>
      <p:sp>
        <p:nvSpPr>
          <p:cNvPr id="15" name="14 Düz Bağlayıcı"/>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İçerik Yer Tutucusu"/>
          <p:cNvSpPr>
            <a:spLocks noGrp="1"/>
          </p:cNvSpPr>
          <p:nvPr>
            <p:ph sz="quarter" idx="2"/>
          </p:nvPr>
        </p:nvSpPr>
        <p:spPr>
          <a:xfrm>
            <a:off x="301752" y="2471383"/>
            <a:ext cx="4041648" cy="3818404"/>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25 İçerik Yer Tutucusu"/>
          <p:cNvSpPr>
            <a:spLocks noGrp="1"/>
          </p:cNvSpPr>
          <p:nvPr>
            <p:ph sz="quarter" idx="4"/>
          </p:nvPr>
        </p:nvSpPr>
        <p:spPr>
          <a:xfrm>
            <a:off x="4800600" y="2471383"/>
            <a:ext cx="4038600" cy="382219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Oval"/>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Oval"/>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Slayt Numarası Yer Tutucusu"/>
          <p:cNvSpPr>
            <a:spLocks noGrp="1"/>
          </p:cNvSpPr>
          <p:nvPr>
            <p:ph type="sldNum" sz="quarter" idx="12"/>
          </p:nvPr>
        </p:nvSpPr>
        <p:spPr>
          <a:xfrm>
            <a:off x="4343400" y="1042416"/>
            <a:ext cx="457200" cy="441325"/>
          </a:xfrm>
        </p:spPr>
        <p:txBody>
          <a:bodyPr/>
          <a:lstStyle>
            <a:lvl1pPr algn="ctr">
              <a:defRPr/>
            </a:lvl1pPr>
          </a:lstStyle>
          <a:p>
            <a:fld id="{B1DEFA8C-F947-479F-BE07-76B6B3F80BF1}" type="slidenum">
              <a:rPr lang="tr-TR" smtClean="0"/>
              <a:pPr/>
              <a:t>‹#›</a:t>
            </a:fld>
            <a:endParaRPr lang="tr-TR"/>
          </a:p>
        </p:txBody>
      </p:sp>
      <p:sp>
        <p:nvSpPr>
          <p:cNvPr id="23" name="22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24.03.2022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a:xfrm>
            <a:off x="4343400" y="1036020"/>
            <a:ext cx="457200" cy="441325"/>
          </a:xfrm>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7" name="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Dikdörtgen"/>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Veri Yer Tutucusu"/>
          <p:cNvSpPr>
            <a:spLocks noGrp="1"/>
          </p:cNvSpPr>
          <p:nvPr>
            <p:ph type="dt" sz="half" idx="10"/>
          </p:nvPr>
        </p:nvSpPr>
        <p:spPr/>
        <p:txBody>
          <a:bodyPr/>
          <a:lstStyle/>
          <a:p>
            <a:fld id="{D9F75050-0E15-4C5B-92B0-66D068882F1F}" type="datetimeFigureOut">
              <a:rPr lang="tr-TR" smtClean="0"/>
              <a:pPr/>
              <a:t>24.03.2022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a:xfrm>
            <a:off x="4267200" y="6324600"/>
            <a:ext cx="609600" cy="441324"/>
          </a:xfrm>
        </p:spPr>
        <p:txBody>
          <a:bodyPr/>
          <a:lstStyle>
            <a:lvl1pPr>
              <a:defRPr>
                <a:solidFill>
                  <a:srgbClr val="FFFFFF"/>
                </a:solidFill>
              </a:defRPr>
            </a:lvl1p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9" name="18 Dikdörtgen"/>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Dikdörtgen"/>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Düz Bağlayıcı"/>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İçerik Yer Tutucusu"/>
          <p:cNvSpPr>
            <a:spLocks noGrp="1"/>
          </p:cNvSpPr>
          <p:nvPr>
            <p:ph sz="quarter" idx="1"/>
          </p:nvPr>
        </p:nvSpPr>
        <p:spPr>
          <a:xfrm>
            <a:off x="3124200" y="685800"/>
            <a:ext cx="5638800" cy="5410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Oval"/>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Oval"/>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Slayt Numarası Yer Tutucusu"/>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1DEFA8C-F947-479F-BE07-76B6B3F80BF1}" type="slidenum">
              <a:rPr lang="tr-TR" smtClean="0"/>
              <a:pPr/>
              <a:t>‹#›</a:t>
            </a:fld>
            <a:endParaRPr lang="tr-TR"/>
          </a:p>
        </p:txBody>
      </p:sp>
      <p:sp>
        <p:nvSpPr>
          <p:cNvPr id="21" name="20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24.03.2022</a:t>
            </a:fld>
            <a:endParaRPr lang="tr-TR"/>
          </a:p>
        </p:txBody>
      </p:sp>
      <p:sp>
        <p:nvSpPr>
          <p:cNvPr id="6" name="5 Altbilgi Yer Tutucusu"/>
          <p:cNvSpPr>
            <a:spLocks noGrp="1"/>
          </p:cNvSpPr>
          <p:nvPr>
            <p:ph type="ftr" sz="quarter" idx="11"/>
          </p:nvPr>
        </p:nvSpPr>
        <p:spPr>
          <a:xfrm>
            <a:off x="301752" y="6410848"/>
            <a:ext cx="3383280" cy="365760"/>
          </a:xfrm>
        </p:spPr>
        <p:txBody>
          <a:body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1" name="20 Düz Bağlayıcı"/>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Dikdörtgen"/>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Dikdörtgen"/>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Oval"/>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Oval"/>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Slayt Numarası Yer Tutucusu"/>
          <p:cNvSpPr>
            <a:spLocks noGrp="1"/>
          </p:cNvSpPr>
          <p:nvPr>
            <p:ph type="sldNum" sz="quarter" idx="12"/>
          </p:nvPr>
        </p:nvSpPr>
        <p:spPr>
          <a:xfrm>
            <a:off x="1371600" y="312738"/>
            <a:ext cx="457200" cy="441325"/>
          </a:xfrm>
        </p:spPr>
        <p:txBody>
          <a:bodyPr/>
          <a:lstStyle/>
          <a:p>
            <a:fld id="{B1DEFA8C-F947-479F-BE07-76B6B3F80BF1}" type="slidenum">
              <a:rPr lang="tr-TR" smtClean="0"/>
              <a:pPr/>
              <a:t>‹#›</a:t>
            </a:fld>
            <a:endParaRPr lang="tr-TR"/>
          </a:p>
        </p:txBody>
      </p:sp>
      <p:sp>
        <p:nvSpPr>
          <p:cNvPr id="2" name="1 Başlık"/>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3000375" y="609600"/>
            <a:ext cx="5867400" cy="4267200"/>
          </a:xfrm>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22" name="21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Veri Yer Tutucusu"/>
          <p:cNvSpPr>
            <a:spLocks noGrp="1"/>
          </p:cNvSpPr>
          <p:nvPr>
            <p:ph type="dt" sz="half" idx="10"/>
          </p:nvPr>
        </p:nvSpPr>
        <p:spPr>
          <a:xfrm>
            <a:off x="5788152" y="6404984"/>
            <a:ext cx="3044952" cy="365760"/>
          </a:xfrm>
        </p:spPr>
        <p:txBody>
          <a:bodyPr/>
          <a:lstStyle/>
          <a:p>
            <a:fld id="{D9F75050-0E15-4C5B-92B0-66D068882F1F}" type="datetimeFigureOut">
              <a:rPr lang="tr-TR" smtClean="0"/>
              <a:pPr/>
              <a:t>24.03.2022</a:t>
            </a:fld>
            <a:endParaRPr lang="tr-TR"/>
          </a:p>
        </p:txBody>
      </p:sp>
      <p:sp>
        <p:nvSpPr>
          <p:cNvPr id="6" name="5 Altbilgi Yer Tutucusu"/>
          <p:cNvSpPr>
            <a:spLocks noGrp="1"/>
          </p:cNvSpPr>
          <p:nvPr>
            <p:ph type="ftr" sz="quarter" idx="11"/>
          </p:nvPr>
        </p:nvSpPr>
        <p:spPr>
          <a:xfrm>
            <a:off x="301752" y="6410848"/>
            <a:ext cx="3584448" cy="365760"/>
          </a:xfrm>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Veri Yer Tutucusu"/>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9F75050-0E15-4C5B-92B0-66D068882F1F}" type="datetimeFigureOut">
              <a:rPr lang="tr-TR" smtClean="0"/>
              <a:pPr/>
              <a:t>24.03.2022</a:t>
            </a:fld>
            <a:endParaRPr lang="tr-TR"/>
          </a:p>
        </p:txBody>
      </p:sp>
      <p:sp>
        <p:nvSpPr>
          <p:cNvPr id="3" name="2 Altbilgi Yer Tutucusu"/>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tr-TR"/>
          </a:p>
        </p:txBody>
      </p:sp>
      <p:sp>
        <p:nvSpPr>
          <p:cNvPr id="8" name="7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Düz Bağlayıcı"/>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Oval"/>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Oval"/>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Slayt Numarası Yer Tutucusu"/>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1DEFA8C-F947-479F-BE07-76B6B3F80BF1}" type="slidenum">
              <a:rPr lang="tr-TR" smtClean="0"/>
              <a:pPr/>
              <a:t>‹#›</a:t>
            </a:fld>
            <a:endParaRPr lang="tr-TR"/>
          </a:p>
        </p:txBody>
      </p:sp>
      <p:sp>
        <p:nvSpPr>
          <p:cNvPr id="22" name="21 Başlık Yer Tutucusu"/>
          <p:cNvSpPr>
            <a:spLocks noGrp="1"/>
          </p:cNvSpPr>
          <p:nvPr>
            <p:ph type="title"/>
          </p:nvPr>
        </p:nvSpPr>
        <p:spPr>
          <a:xfrm>
            <a:off x="301752" y="228600"/>
            <a:ext cx="8534400" cy="758952"/>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www.bbc.com/turkce/haberler-turkiye-56927855" TargetMode="External"/><Relationship Id="rId3" Type="http://schemas.openxmlformats.org/officeDocument/2006/relationships/hyperlink" Target="https://www.edremit.bel.tr/susamam/kadina-yonelik-siddetin-nedenleri" TargetMode="External"/><Relationship Id="rId7" Type="http://schemas.openxmlformats.org/officeDocument/2006/relationships/hyperlink" Target="https://hthayat.haberturk.com/yasam/guncel/haber/1033909-kadinlari-siddetten-korumak-icin-neler-yapilmali" TargetMode="External"/><Relationship Id="rId2" Type="http://schemas.openxmlformats.org/officeDocument/2006/relationships/hyperlink" Target="https://egitimsen.org.tr/konu/kadin/kadinborsur/" TargetMode="External"/><Relationship Id="rId1" Type="http://schemas.openxmlformats.org/officeDocument/2006/relationships/slideLayout" Target="../slideLayouts/slideLayout2.xml"/><Relationship Id="rId6" Type="http://schemas.openxmlformats.org/officeDocument/2006/relationships/hyperlink" Target="http://www.gapcatom.org/" TargetMode="External"/><Relationship Id="rId5" Type="http://schemas.openxmlformats.org/officeDocument/2006/relationships/hyperlink" Target="https://www.hurriyet.com.tr/aile/yazarlar/inci-tebis-picard/kadina-yonelik-siddet-ve-psikolojik-sonuclari-424949" TargetMode="External"/><Relationship Id="rId10" Type="http://schemas.openxmlformats.org/officeDocument/2006/relationships/hyperlink" Target="https://www.medistate.com.tr/saglik-rehberi/kadina-yonelik-siddetin-nedenleri" TargetMode="External"/><Relationship Id="rId4" Type="http://schemas.openxmlformats.org/officeDocument/2006/relationships/hyperlink" Target="https://www.tavsiyeediyorum.com/makale_8393.htm" TargetMode="External"/><Relationship Id="rId9" Type="http://schemas.openxmlformats.org/officeDocument/2006/relationships/hyperlink" Target="https://m.bianet.org/bianet/kadin/207339-2018-de-destek-verdigimiz-231-kadina-fiziksel-siddet-uygulandi"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260648"/>
            <a:ext cx="8496944" cy="792088"/>
          </a:xfrm>
        </p:spPr>
        <p:txBody>
          <a:bodyPr>
            <a:noAutofit/>
          </a:bodyPr>
          <a:lstStyle/>
          <a:p>
            <a:pPr algn="ctr"/>
            <a:r>
              <a:rPr lang="tr-TR" sz="4000" b="1" dirty="0" smtClean="0">
                <a:solidFill>
                  <a:schemeClr val="accent3">
                    <a:lumMod val="50000"/>
                  </a:schemeClr>
                </a:solidFill>
                <a:latin typeface="Calibri" pitchFamily="34" charset="0"/>
              </a:rPr>
              <a:t>KADINA VE ÇOCUĞA YÖNELİK ŞİDDET</a:t>
            </a:r>
            <a:endParaRPr lang="tr-TR" sz="4000" b="1" dirty="0">
              <a:solidFill>
                <a:schemeClr val="accent3">
                  <a:lumMod val="50000"/>
                </a:schemeClr>
              </a:solidFill>
              <a:latin typeface="Calibri" pitchFamily="34" charset="0"/>
            </a:endParaRPr>
          </a:p>
        </p:txBody>
      </p:sp>
      <p:pic>
        <p:nvPicPr>
          <p:cNvPr id="4" name="Picture 2" descr="logo"/>
          <p:cNvPicPr>
            <a:picLocks noGrp="1" noChangeAspect="1" noChangeArrowheads="1"/>
          </p:cNvPicPr>
          <p:nvPr>
            <p:ph sz="quarter" idx="1"/>
          </p:nvPr>
        </p:nvPicPr>
        <p:blipFill>
          <a:blip r:embed="rId3" cstate="print"/>
          <a:srcRect/>
          <a:stretch>
            <a:fillRect/>
          </a:stretch>
        </p:blipFill>
        <p:spPr bwMode="auto">
          <a:xfrm>
            <a:off x="3491880" y="1772816"/>
            <a:ext cx="2148055" cy="2160240"/>
          </a:xfrm>
          <a:prstGeom prst="rect">
            <a:avLst/>
          </a:prstGeom>
          <a:noFill/>
          <a:ln w="9525" algn="in">
            <a:noFill/>
            <a:miter lim="800000"/>
            <a:headEnd/>
            <a:tailEnd/>
          </a:ln>
          <a:effectLst/>
        </p:spPr>
      </p:pic>
      <p:sp>
        <p:nvSpPr>
          <p:cNvPr id="6" name="5 Metin kutusu"/>
          <p:cNvSpPr txBox="1"/>
          <p:nvPr/>
        </p:nvSpPr>
        <p:spPr>
          <a:xfrm>
            <a:off x="971600" y="4005064"/>
            <a:ext cx="7344816" cy="2232021"/>
          </a:xfrm>
          <a:prstGeom prst="rect">
            <a:avLst/>
          </a:prstGeom>
          <a:noFill/>
        </p:spPr>
        <p:txBody>
          <a:bodyPr wrap="square" rtlCol="0">
            <a:spAutoFit/>
          </a:bodyPr>
          <a:lstStyle/>
          <a:p>
            <a:pPr algn="ctr">
              <a:lnSpc>
                <a:spcPct val="150000"/>
              </a:lnSpc>
              <a:buNone/>
            </a:pPr>
            <a:r>
              <a:rPr lang="tr-TR" sz="3200" b="1" dirty="0" smtClean="0">
                <a:solidFill>
                  <a:schemeClr val="accent5">
                    <a:lumMod val="50000"/>
                  </a:schemeClr>
                </a:solidFill>
                <a:latin typeface="Calibri" pitchFamily="34" charset="0"/>
              </a:rPr>
              <a:t>BİRECİK </a:t>
            </a:r>
          </a:p>
          <a:p>
            <a:pPr algn="ctr">
              <a:lnSpc>
                <a:spcPct val="150000"/>
              </a:lnSpc>
              <a:buNone/>
            </a:pPr>
            <a:r>
              <a:rPr lang="tr-TR" sz="3200" b="1" dirty="0" smtClean="0">
                <a:solidFill>
                  <a:schemeClr val="accent5">
                    <a:lumMod val="50000"/>
                  </a:schemeClr>
                </a:solidFill>
                <a:latin typeface="Calibri" pitchFamily="34" charset="0"/>
              </a:rPr>
              <a:t>REHBERLİK VE ARAŞTIRMA </a:t>
            </a:r>
          </a:p>
          <a:p>
            <a:pPr algn="ctr">
              <a:lnSpc>
                <a:spcPct val="150000"/>
              </a:lnSpc>
              <a:buNone/>
            </a:pPr>
            <a:r>
              <a:rPr lang="tr-TR" sz="3200" b="1" dirty="0" smtClean="0">
                <a:solidFill>
                  <a:schemeClr val="accent5">
                    <a:lumMod val="50000"/>
                  </a:schemeClr>
                </a:solidFill>
                <a:latin typeface="Calibri" pitchFamily="34" charset="0"/>
              </a:rPr>
              <a:t> MERKEZİ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C00000"/>
                </a:solidFill>
              </a:rPr>
              <a:t>Şiddetin Türleri Nelerdir?</a:t>
            </a:r>
            <a:endParaRPr lang="tr-TR" dirty="0">
              <a:solidFill>
                <a:srgbClr val="C00000"/>
              </a:solidFill>
            </a:endParaRPr>
          </a:p>
        </p:txBody>
      </p:sp>
      <p:sp>
        <p:nvSpPr>
          <p:cNvPr id="3" name="2 İçerik Yer Tutucusu"/>
          <p:cNvSpPr>
            <a:spLocks noGrp="1"/>
          </p:cNvSpPr>
          <p:nvPr>
            <p:ph sz="quarter" idx="1"/>
          </p:nvPr>
        </p:nvSpPr>
        <p:spPr>
          <a:xfrm>
            <a:off x="179512" y="1556792"/>
            <a:ext cx="3240360" cy="4896544"/>
          </a:xfrm>
        </p:spPr>
        <p:txBody>
          <a:bodyPr>
            <a:normAutofit/>
          </a:bodyPr>
          <a:lstStyle/>
          <a:p>
            <a:endParaRPr lang="tr-TR" sz="2800" dirty="0" smtClean="0">
              <a:solidFill>
                <a:srgbClr val="002060"/>
              </a:solidFill>
              <a:latin typeface="Calibri" pitchFamily="34" charset="0"/>
            </a:endParaRPr>
          </a:p>
          <a:p>
            <a:r>
              <a:rPr lang="tr-TR" sz="2800" dirty="0" smtClean="0">
                <a:solidFill>
                  <a:schemeClr val="accent5"/>
                </a:solidFill>
                <a:latin typeface="Calibri" pitchFamily="34" charset="0"/>
              </a:rPr>
              <a:t>Cinsel </a:t>
            </a:r>
          </a:p>
          <a:p>
            <a:pPr>
              <a:buNone/>
            </a:pPr>
            <a:r>
              <a:rPr lang="tr-TR" sz="2800" dirty="0" smtClean="0">
                <a:solidFill>
                  <a:schemeClr val="accent5"/>
                </a:solidFill>
                <a:latin typeface="Calibri" pitchFamily="34" charset="0"/>
              </a:rPr>
              <a:t>   Şiddet</a:t>
            </a:r>
          </a:p>
          <a:p>
            <a:pPr>
              <a:buNone/>
            </a:pPr>
            <a:endParaRPr lang="tr-TR" sz="2800" dirty="0" smtClean="0">
              <a:solidFill>
                <a:srgbClr val="002060"/>
              </a:solidFill>
              <a:latin typeface="Calibri" pitchFamily="34" charset="0"/>
            </a:endParaRPr>
          </a:p>
          <a:p>
            <a:endParaRPr lang="tr-TR" sz="2800" dirty="0" smtClean="0">
              <a:solidFill>
                <a:srgbClr val="002060"/>
              </a:solidFill>
              <a:latin typeface="Calibri" pitchFamily="34" charset="0"/>
            </a:endParaRPr>
          </a:p>
          <a:p>
            <a:pPr>
              <a:buNone/>
            </a:pPr>
            <a:endParaRPr lang="tr-TR" sz="2800" dirty="0" smtClean="0">
              <a:solidFill>
                <a:srgbClr val="002060"/>
              </a:solidFill>
              <a:latin typeface="Calibri" pitchFamily="34" charset="0"/>
            </a:endParaRPr>
          </a:p>
          <a:p>
            <a:r>
              <a:rPr lang="tr-TR" sz="2800" dirty="0" smtClean="0">
                <a:solidFill>
                  <a:schemeClr val="accent3">
                    <a:lumMod val="50000"/>
                  </a:schemeClr>
                </a:solidFill>
                <a:latin typeface="Calibri" pitchFamily="34" charset="0"/>
              </a:rPr>
              <a:t>Ekonomik </a:t>
            </a:r>
          </a:p>
          <a:p>
            <a:pPr>
              <a:buNone/>
            </a:pPr>
            <a:r>
              <a:rPr lang="tr-TR" sz="2800" dirty="0" smtClean="0">
                <a:solidFill>
                  <a:schemeClr val="accent3">
                    <a:lumMod val="50000"/>
                  </a:schemeClr>
                </a:solidFill>
                <a:latin typeface="Calibri" pitchFamily="34" charset="0"/>
              </a:rPr>
              <a:t>      Şiddet</a:t>
            </a:r>
            <a:endParaRPr lang="tr-TR" sz="2800" dirty="0">
              <a:solidFill>
                <a:schemeClr val="accent3">
                  <a:lumMod val="50000"/>
                </a:schemeClr>
              </a:solidFill>
              <a:latin typeface="Calibri" pitchFamily="34" charset="0"/>
            </a:endParaRPr>
          </a:p>
        </p:txBody>
      </p:sp>
      <p:sp>
        <p:nvSpPr>
          <p:cNvPr id="7" name="6 Sağ Ok"/>
          <p:cNvSpPr/>
          <p:nvPr/>
        </p:nvSpPr>
        <p:spPr>
          <a:xfrm>
            <a:off x="2123728" y="2204864"/>
            <a:ext cx="1584176" cy="864096"/>
          </a:xfrm>
          <a:prstGeom prst="right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Sağ Ok"/>
          <p:cNvSpPr/>
          <p:nvPr/>
        </p:nvSpPr>
        <p:spPr>
          <a:xfrm>
            <a:off x="2123728" y="4653136"/>
            <a:ext cx="1584176" cy="936104"/>
          </a:xfrm>
          <a:prstGeom prst="right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13 Yuvarlatılmış Dikdörtgen"/>
          <p:cNvSpPr/>
          <p:nvPr/>
        </p:nvSpPr>
        <p:spPr>
          <a:xfrm>
            <a:off x="3923928" y="1556792"/>
            <a:ext cx="4968552" cy="216024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latin typeface="Calibri" pitchFamily="34" charset="0"/>
              </a:rPr>
              <a:t>Cinsellik içeren ve istenmeyen tüm sözel ya da fiziksel davranışları kapsar. İstenmeyen dokunma, bakış ve mimikler; telefon, e-posta veya benzeri iletişim araçları kullanılarak cinsel içerikli mesajlar veya talepler iletmek; istenmeyen cinsel içerikli şakalar; cinsel ilişki ısrarı gibi davranışların hepsi cinsel şiddettir.</a:t>
            </a:r>
            <a:endParaRPr lang="tr-TR" sz="1600" dirty="0">
              <a:latin typeface="Calibri" pitchFamily="34" charset="0"/>
            </a:endParaRPr>
          </a:p>
        </p:txBody>
      </p:sp>
      <p:sp>
        <p:nvSpPr>
          <p:cNvPr id="15" name="14 Yuvarlatılmış Dikdörtgen"/>
          <p:cNvSpPr/>
          <p:nvPr/>
        </p:nvSpPr>
        <p:spPr>
          <a:xfrm>
            <a:off x="3923928" y="4005064"/>
            <a:ext cx="4968552" cy="2304256"/>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latin typeface="Calibri" pitchFamily="34" charset="0"/>
              </a:rPr>
              <a:t>     Kişinin ekonomik kaynaklarını ve parasını kadın üzerinde bir tehdit ve kontrol aracı olarak kullanması, kadının ekonomik olarak mağdur edilmesidir. Kadının çalışmasına engel olmak, ailenin ihtiyaçlarını karşılamamak, eşine ve çocuklarına kısıtlı harçlık vermek, kadının gelirini harcamak ve evi terk edip evin ihtiyaçları ile hiç ilgilenmemek vb. davranışlar ekonomik şiddet örneğidir.</a:t>
            </a:r>
            <a:endParaRPr lang="tr-TR" sz="1600" dirty="0">
              <a:latin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C00000"/>
                </a:solidFill>
              </a:rPr>
              <a:t>Şiddetin Türleri Nelerdir?</a:t>
            </a:r>
            <a:endParaRPr lang="tr-TR" dirty="0">
              <a:solidFill>
                <a:srgbClr val="C00000"/>
              </a:solidFill>
            </a:endParaRPr>
          </a:p>
        </p:txBody>
      </p:sp>
      <p:sp>
        <p:nvSpPr>
          <p:cNvPr id="3" name="2 İçerik Yer Tutucusu"/>
          <p:cNvSpPr>
            <a:spLocks noGrp="1"/>
          </p:cNvSpPr>
          <p:nvPr>
            <p:ph sz="quarter" idx="1"/>
          </p:nvPr>
        </p:nvSpPr>
        <p:spPr>
          <a:xfrm>
            <a:off x="179512" y="1527048"/>
            <a:ext cx="8626160" cy="5142312"/>
          </a:xfrm>
        </p:spPr>
        <p:txBody>
          <a:bodyPr/>
          <a:lstStyle/>
          <a:p>
            <a:endParaRPr lang="tr-TR" dirty="0" smtClean="0"/>
          </a:p>
          <a:p>
            <a:r>
              <a:rPr lang="tr-TR" dirty="0" smtClean="0">
                <a:solidFill>
                  <a:srgbClr val="0070C0"/>
                </a:solidFill>
              </a:rPr>
              <a:t>Dijital</a:t>
            </a:r>
          </a:p>
          <a:p>
            <a:pPr>
              <a:buNone/>
            </a:pPr>
            <a:r>
              <a:rPr lang="tr-TR" dirty="0" smtClean="0">
                <a:solidFill>
                  <a:srgbClr val="0070C0"/>
                </a:solidFill>
              </a:rPr>
              <a:t>   (Siber)  </a:t>
            </a:r>
          </a:p>
          <a:p>
            <a:pPr>
              <a:buNone/>
            </a:pPr>
            <a:r>
              <a:rPr lang="tr-TR" dirty="0" smtClean="0">
                <a:solidFill>
                  <a:srgbClr val="0070C0"/>
                </a:solidFill>
              </a:rPr>
              <a:t>   Şiddet</a:t>
            </a:r>
          </a:p>
          <a:p>
            <a:pPr>
              <a:buNone/>
            </a:pPr>
            <a:endParaRPr lang="tr-TR" dirty="0" smtClean="0"/>
          </a:p>
          <a:p>
            <a:pPr>
              <a:buNone/>
            </a:pPr>
            <a:endParaRPr lang="tr-TR" dirty="0" smtClean="0"/>
          </a:p>
          <a:p>
            <a:r>
              <a:rPr lang="tr-TR" dirty="0" smtClean="0">
                <a:solidFill>
                  <a:schemeClr val="accent6"/>
                </a:solidFill>
              </a:rPr>
              <a:t>Israrlı </a:t>
            </a:r>
          </a:p>
          <a:p>
            <a:pPr>
              <a:buNone/>
            </a:pPr>
            <a:r>
              <a:rPr lang="tr-TR" dirty="0" smtClean="0">
                <a:solidFill>
                  <a:schemeClr val="accent6"/>
                </a:solidFill>
              </a:rPr>
              <a:t>   Takip</a:t>
            </a:r>
            <a:endParaRPr lang="tr-TR" dirty="0">
              <a:solidFill>
                <a:schemeClr val="accent6"/>
              </a:solidFill>
            </a:endParaRPr>
          </a:p>
        </p:txBody>
      </p:sp>
      <p:sp>
        <p:nvSpPr>
          <p:cNvPr id="4" name="3 Sağ Ok"/>
          <p:cNvSpPr/>
          <p:nvPr/>
        </p:nvSpPr>
        <p:spPr>
          <a:xfrm>
            <a:off x="1835696" y="2204864"/>
            <a:ext cx="1584176" cy="936104"/>
          </a:xfrm>
          <a:prstGeom prst="right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Yuvarlatılmış Dikdörtgen"/>
          <p:cNvSpPr/>
          <p:nvPr/>
        </p:nvSpPr>
        <p:spPr>
          <a:xfrm>
            <a:off x="3635896" y="1700808"/>
            <a:ext cx="5256584" cy="2088232"/>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latin typeface="Calibri" pitchFamily="34" charset="0"/>
              </a:rPr>
              <a:t>Sosyal medyada bir kişi hakkında yalan yanlış konuşmak, </a:t>
            </a:r>
            <a:r>
              <a:rPr lang="tr-TR" b="1" dirty="0" smtClean="0">
                <a:latin typeface="Calibri" pitchFamily="34" charset="0"/>
              </a:rPr>
              <a:t>bir kişinin utanç verici fotoğraflarını paylaşmak, </a:t>
            </a:r>
            <a:r>
              <a:rPr lang="tr-TR" dirty="0" smtClean="0">
                <a:latin typeface="Calibri" pitchFamily="34" charset="0"/>
              </a:rPr>
              <a:t>rahatsız edici mesajlar göndermek, tehdit etmek, sahte hesaplar üzerinden rahatsız edici yorumlar yapmak siber (dijital) şiddettir.</a:t>
            </a:r>
            <a:endParaRPr lang="tr-TR" dirty="0">
              <a:latin typeface="Calibri" pitchFamily="34" charset="0"/>
            </a:endParaRPr>
          </a:p>
        </p:txBody>
      </p:sp>
      <p:sp>
        <p:nvSpPr>
          <p:cNvPr id="8" name="7 Sağ Ok"/>
          <p:cNvSpPr/>
          <p:nvPr/>
        </p:nvSpPr>
        <p:spPr>
          <a:xfrm>
            <a:off x="1763688" y="4581128"/>
            <a:ext cx="1584176" cy="1008112"/>
          </a:xfrm>
          <a:prstGeom prst="right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Yuvarlatılmış Dikdörtgen"/>
          <p:cNvSpPr/>
          <p:nvPr/>
        </p:nvSpPr>
        <p:spPr>
          <a:xfrm>
            <a:off x="3635896" y="4005064"/>
            <a:ext cx="5256584" cy="2304256"/>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latin typeface="Calibri" pitchFamily="34" charset="0"/>
              </a:rPr>
              <a:t>Kadının kendisini güvende hissetmesini engelleyen, şiddete uğrama korkusuna ve endişeye yol açan, kasıtlı bir biçimde tekrarlanan, tehditkâr tutum ve davranışlardır. Takip etmek, yoluna çıkmak, korkutmak, telefonla veya teknolojik araçlarla rahatsız etmek, kadının evine ya da işyerine gizlice girmek, huzursuz etmek, </a:t>
            </a:r>
            <a:r>
              <a:rPr lang="tr-TR" sz="1600" dirty="0" smtClean="0">
                <a:solidFill>
                  <a:srgbClr val="C00000"/>
                </a:solidFill>
                <a:latin typeface="Calibri" pitchFamily="34" charset="0"/>
              </a:rPr>
              <a:t>“rahat bırak” </a:t>
            </a:r>
            <a:r>
              <a:rPr lang="tr-TR" sz="1600" dirty="0" smtClean="0">
                <a:latin typeface="Calibri" pitchFamily="34" charset="0"/>
              </a:rPr>
              <a:t>uyarılarına aldırmadan ısrarla peşinden gitmek vb. davranışlardır.</a:t>
            </a:r>
            <a:endParaRPr lang="tr-TR" sz="1600" dirty="0">
              <a:latin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4" name="Picture 2" descr="Farkına Var!: Siber Zorbalık - fikirilegelecek.com"/>
          <p:cNvPicPr>
            <a:picLocks noGrp="1" noChangeAspect="1" noChangeArrowheads="1"/>
          </p:cNvPicPr>
          <p:nvPr>
            <p:ph sz="quarter" idx="1"/>
          </p:nvPr>
        </p:nvPicPr>
        <p:blipFill>
          <a:blip r:embed="rId2" cstate="print">
            <a:lum bright="-2000" contrast="31000"/>
          </a:blip>
          <a:srcRect/>
          <a:stretch>
            <a:fillRect/>
          </a:stretch>
        </p:blipFill>
        <p:spPr bwMode="auto">
          <a:xfrm>
            <a:off x="107504" y="116632"/>
            <a:ext cx="8928992" cy="662473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116632"/>
            <a:ext cx="8534400" cy="758952"/>
          </a:xfrm>
        </p:spPr>
        <p:txBody>
          <a:bodyPr/>
          <a:lstStyle/>
          <a:p>
            <a:r>
              <a:rPr lang="tr-TR" dirty="0" smtClean="0">
                <a:solidFill>
                  <a:srgbClr val="C00000"/>
                </a:solidFill>
              </a:rPr>
              <a:t>Yapılan Araştırma Sonuçlarına Göre….</a:t>
            </a:r>
            <a:endParaRPr lang="tr-TR" dirty="0">
              <a:solidFill>
                <a:srgbClr val="C00000"/>
              </a:solidFill>
            </a:endParaRPr>
          </a:p>
        </p:txBody>
      </p:sp>
      <p:pic>
        <p:nvPicPr>
          <p:cNvPr id="4" name="Picture 2" descr="https://m.bianet.org/resim/olcekle/95401/475/317"/>
          <p:cNvPicPr>
            <a:picLocks noGrp="1" noChangeAspect="1" noChangeArrowheads="1"/>
          </p:cNvPicPr>
          <p:nvPr>
            <p:ph sz="quarter" idx="1"/>
          </p:nvPr>
        </p:nvPicPr>
        <p:blipFill>
          <a:blip r:embed="rId2" cstate="print">
            <a:lum bright="-14000" contrast="70000"/>
          </a:blip>
          <a:srcRect r="2387"/>
          <a:stretch>
            <a:fillRect/>
          </a:stretch>
        </p:blipFill>
        <p:spPr bwMode="auto">
          <a:xfrm>
            <a:off x="1" y="980728"/>
            <a:ext cx="9144000" cy="5871471"/>
          </a:xfrm>
          <a:prstGeom prst="rect">
            <a:avLst/>
          </a:prstGeom>
          <a:noFill/>
        </p:spPr>
      </p:pic>
      <p:sp>
        <p:nvSpPr>
          <p:cNvPr id="5" name="4 Metin kutusu"/>
          <p:cNvSpPr txBox="1"/>
          <p:nvPr/>
        </p:nvSpPr>
        <p:spPr>
          <a:xfrm>
            <a:off x="8172400" y="6237312"/>
            <a:ext cx="971600" cy="400110"/>
          </a:xfrm>
          <a:prstGeom prst="rect">
            <a:avLst/>
          </a:prstGeom>
          <a:noFill/>
        </p:spPr>
        <p:txBody>
          <a:bodyPr wrap="square" rtlCol="0">
            <a:spAutoFit/>
          </a:bodyPr>
          <a:lstStyle/>
          <a:p>
            <a:pPr algn="ctr"/>
            <a:r>
              <a:rPr lang="tr-TR" sz="2000" b="1" dirty="0" smtClean="0"/>
              <a:t>Takip</a:t>
            </a:r>
            <a:endParaRPr lang="tr-TR" sz="20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1032" name="AutoShape 8" descr="Kadına şiddetle Ilgili Sözl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33" name="Picture 9" descr="C:\Users\Rehberlik 2\Desktop\EYLEM PLANLARI\kadina-siddete-hayir-soezleri-kadina-siddete-karsi-anlamli-soezler.png"/>
          <p:cNvPicPr>
            <a:picLocks noChangeAspect="1" noChangeArrowheads="1"/>
          </p:cNvPicPr>
          <p:nvPr/>
        </p:nvPicPr>
        <p:blipFill>
          <a:blip r:embed="rId2" cstate="print"/>
          <a:srcRect/>
          <a:stretch>
            <a:fillRect/>
          </a:stretch>
        </p:blipFill>
        <p:spPr bwMode="auto">
          <a:xfrm>
            <a:off x="179512" y="188640"/>
            <a:ext cx="8856984" cy="655272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descr="C:\Users\Rehberlik 2\Desktop\EYLEM PLANLARI\2022 YILI VERİ İŞLEME TABLOLARI\475-317.jpg"/>
          <p:cNvPicPr>
            <a:picLocks noGrp="1" noChangeAspect="1" noChangeArrowheads="1"/>
          </p:cNvPicPr>
          <p:nvPr>
            <p:ph sz="quarter" idx="1"/>
          </p:nvPr>
        </p:nvPicPr>
        <p:blipFill>
          <a:blip r:embed="rId2" cstate="print">
            <a:lum bright="-14000" contrast="60000"/>
          </a:blip>
          <a:srcRect/>
          <a:stretch>
            <a:fillRect/>
          </a:stretch>
        </p:blipFill>
        <p:spPr bwMode="auto">
          <a:xfrm>
            <a:off x="0" y="12336"/>
            <a:ext cx="9036496" cy="684566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260648"/>
            <a:ext cx="8784976" cy="720080"/>
          </a:xfrm>
        </p:spPr>
        <p:txBody>
          <a:bodyPr>
            <a:noAutofit/>
          </a:bodyPr>
          <a:lstStyle/>
          <a:p>
            <a:r>
              <a:rPr lang="tr-TR" sz="3200" dirty="0" smtClean="0">
                <a:solidFill>
                  <a:srgbClr val="C00000"/>
                </a:solidFill>
                <a:latin typeface="Calibri" pitchFamily="34" charset="0"/>
              </a:rPr>
              <a:t>KADINA VE ÇOCUĞA YÖNELİK ŞİDDETİN SONUÇLARI</a:t>
            </a:r>
            <a:endParaRPr lang="tr-TR" sz="3200" dirty="0">
              <a:solidFill>
                <a:srgbClr val="C00000"/>
              </a:solidFill>
              <a:latin typeface="Calibri" pitchFamily="34" charset="0"/>
            </a:endParaRPr>
          </a:p>
        </p:txBody>
      </p:sp>
      <p:sp>
        <p:nvSpPr>
          <p:cNvPr id="3" name="2 İçerik Yer Tutucusu"/>
          <p:cNvSpPr>
            <a:spLocks noGrp="1"/>
          </p:cNvSpPr>
          <p:nvPr>
            <p:ph sz="quarter" idx="1"/>
          </p:nvPr>
        </p:nvSpPr>
        <p:spPr>
          <a:xfrm>
            <a:off x="179512" y="1268760"/>
            <a:ext cx="8784976" cy="5184576"/>
          </a:xfrm>
        </p:spPr>
        <p:txBody>
          <a:bodyPr>
            <a:normAutofit/>
          </a:bodyPr>
          <a:lstStyle/>
          <a:p>
            <a:pPr algn="just"/>
            <a:endParaRPr lang="tr-TR" sz="2000" dirty="0" smtClean="0">
              <a:latin typeface="Calibri" pitchFamily="34" charset="0"/>
            </a:endParaRPr>
          </a:p>
          <a:p>
            <a:pPr algn="just"/>
            <a:r>
              <a:rPr lang="tr-TR" sz="2000" dirty="0" smtClean="0">
                <a:latin typeface="Calibri" pitchFamily="34" charset="0"/>
              </a:rPr>
              <a:t>Kadınların ve çocukların maruz kaldıkları şiddet nedeniyle </a:t>
            </a:r>
            <a:r>
              <a:rPr lang="tr-TR" sz="2000" dirty="0" smtClean="0">
                <a:solidFill>
                  <a:srgbClr val="C00000"/>
                </a:solidFill>
                <a:latin typeface="Calibri" pitchFamily="34" charset="0"/>
              </a:rPr>
              <a:t>sağlık problemleri </a:t>
            </a:r>
            <a:r>
              <a:rPr lang="tr-TR" sz="2000" dirty="0" smtClean="0">
                <a:latin typeface="Calibri" pitchFamily="34" charset="0"/>
              </a:rPr>
              <a:t>oluşur. Örneğin; vücut yaralanmaları ve ağrılar, vücutta morluklar ve iyileşmesi zor kırıklar, felç, beyin kanaması, kalp krizi, migren, yüksek tansiyon, ülser ve mide rahatsızlıkları, diş ve deri problemleri, sakatlık vb. olabilir. Şiddete maruz kalan kadınların sağlık sorunları yaşama olasılıkları en az </a:t>
            </a:r>
            <a:r>
              <a:rPr lang="tr-TR" sz="2000" dirty="0" smtClean="0">
                <a:solidFill>
                  <a:srgbClr val="C00000"/>
                </a:solidFill>
                <a:latin typeface="Calibri" pitchFamily="34" charset="0"/>
              </a:rPr>
              <a:t>2 kat </a:t>
            </a:r>
            <a:r>
              <a:rPr lang="tr-TR" sz="2000" dirty="0" smtClean="0">
                <a:latin typeface="Calibri" pitchFamily="34" charset="0"/>
              </a:rPr>
              <a:t>artar. </a:t>
            </a:r>
          </a:p>
          <a:p>
            <a:pPr algn="just"/>
            <a:endParaRPr lang="tr-TR" sz="2000" dirty="0" smtClean="0">
              <a:latin typeface="Calibri" pitchFamily="34" charset="0"/>
            </a:endParaRPr>
          </a:p>
          <a:p>
            <a:pPr algn="just"/>
            <a:r>
              <a:rPr lang="tr-TR" sz="2000" dirty="0" smtClean="0">
                <a:latin typeface="Calibri" pitchFamily="34" charset="0"/>
              </a:rPr>
              <a:t>Toplumsal çöküş gerçekleşir ve </a:t>
            </a:r>
            <a:r>
              <a:rPr lang="tr-TR" sz="2000" dirty="0" smtClean="0">
                <a:solidFill>
                  <a:srgbClr val="C00000"/>
                </a:solidFill>
                <a:latin typeface="Calibri" pitchFamily="34" charset="0"/>
              </a:rPr>
              <a:t>toplumun psikolojisi </a:t>
            </a:r>
            <a:r>
              <a:rPr lang="tr-TR" sz="2000" dirty="0" smtClean="0">
                <a:latin typeface="Calibri" pitchFamily="34" charset="0"/>
              </a:rPr>
              <a:t>olumsuz etkilenir. Şiddete uğrayan veya tanık olan bireylerde stres bozukluğu, depresyon, yeme bozukluğu, uyku bozukluğu, kişilik bozukluğu vb. rahatsızlıklar görülebilir. </a:t>
            </a:r>
          </a:p>
          <a:p>
            <a:pPr algn="just">
              <a:buNone/>
            </a:pPr>
            <a:endParaRPr lang="tr-TR" sz="2000" dirty="0" smtClean="0">
              <a:latin typeface="Calibri" pitchFamily="34" charset="0"/>
            </a:endParaRPr>
          </a:p>
          <a:p>
            <a:pPr algn="just"/>
            <a:r>
              <a:rPr lang="tr-TR" sz="2000" dirty="0" smtClean="0">
                <a:latin typeface="Calibri" pitchFamily="34" charset="0"/>
              </a:rPr>
              <a:t>Şiddet mağduru bireyler bu durumdan kurtulmak için yaşamına son verebilir veya kendisine şiddet uygulayan kişiye zarar verebilirler.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16632"/>
            <a:ext cx="8784976" cy="758952"/>
          </a:xfrm>
        </p:spPr>
        <p:txBody>
          <a:bodyPr>
            <a:normAutofit fontScale="90000"/>
          </a:bodyPr>
          <a:lstStyle/>
          <a:p>
            <a:r>
              <a:rPr lang="tr-TR" sz="3600" dirty="0" smtClean="0">
                <a:solidFill>
                  <a:srgbClr val="C00000"/>
                </a:solidFill>
                <a:latin typeface="Calibri" pitchFamily="34" charset="0"/>
              </a:rPr>
              <a:t>KADINA VE ÇOCUĞA YÖNELİK ŞİDDETİN SONUÇLARI</a:t>
            </a:r>
            <a:endParaRPr lang="tr-TR" dirty="0"/>
          </a:p>
        </p:txBody>
      </p:sp>
      <p:sp>
        <p:nvSpPr>
          <p:cNvPr id="3" name="2 İçerik Yer Tutucusu"/>
          <p:cNvSpPr>
            <a:spLocks noGrp="1"/>
          </p:cNvSpPr>
          <p:nvPr>
            <p:ph sz="quarter" idx="1"/>
          </p:nvPr>
        </p:nvSpPr>
        <p:spPr>
          <a:xfrm>
            <a:off x="301752" y="1527048"/>
            <a:ext cx="8503920" cy="4638256"/>
          </a:xfrm>
        </p:spPr>
        <p:txBody>
          <a:bodyPr>
            <a:normAutofit/>
          </a:bodyPr>
          <a:lstStyle/>
          <a:p>
            <a:endParaRPr lang="tr-TR" sz="1800" dirty="0" smtClean="0">
              <a:latin typeface="Calibri" pitchFamily="34" charset="0"/>
            </a:endParaRPr>
          </a:p>
          <a:p>
            <a:pPr algn="just"/>
            <a:r>
              <a:rPr lang="tr-TR" sz="2000" dirty="0" smtClean="0">
                <a:latin typeface="Calibri" pitchFamily="34" charset="0"/>
              </a:rPr>
              <a:t>Şiddet gören kadın, şiddet karşısında utanma, suçluluk, değersizlik, yalnızlık, başarısızlık ve yetersizlik hisseder. Özgüven kaybı yaşar, kendini değersiz ve işe yaramaz görmeye başlar. Kişisel sınırlarını çizemez; kendini, haklarını korumayı unutur; karar almakta güçlük çeker. Sürekli korku ve kaygı içinde yaşar. Her yaptığının hatalı olduğunu düşünerek sürekli kendini suçlar. </a:t>
            </a:r>
          </a:p>
          <a:p>
            <a:pPr algn="just"/>
            <a:endParaRPr lang="tr-TR" sz="2000" dirty="0" smtClean="0">
              <a:latin typeface="Calibri" pitchFamily="34" charset="0"/>
            </a:endParaRPr>
          </a:p>
          <a:p>
            <a:pPr algn="just"/>
            <a:r>
              <a:rPr lang="tr-TR" sz="2000" dirty="0" smtClean="0">
                <a:latin typeface="Calibri" pitchFamily="34" charset="0"/>
              </a:rPr>
              <a:t>Şiddet gören kadının sosyal ilişkileri bozulur. Sağlık ve eğitim hizmetlerine erişimi, toplumsal, siyasal ve ekonomik yaşama katılımı azalır. İşi varsa işini kaybetme ya da verimsizlik nedeniyle işinde gelişememe gibi sorunlar görülebilir. </a:t>
            </a:r>
            <a:r>
              <a:rPr lang="tr-TR" sz="2000" dirty="0" smtClean="0">
                <a:solidFill>
                  <a:srgbClr val="C00000"/>
                </a:solidFill>
                <a:latin typeface="Calibri" pitchFamily="34" charset="0"/>
              </a:rPr>
              <a:t>Kadına yönelik şiddet, bu yönüyle toplumsal ve ekonomik kalkınmanın da önünde engeldir.</a:t>
            </a:r>
            <a:endParaRPr lang="tr-TR" sz="2000" dirty="0">
              <a:solidFill>
                <a:srgbClr val="C00000"/>
              </a:solidFill>
              <a:latin typeface="Calibr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28648" cy="758952"/>
          </a:xfrm>
        </p:spPr>
        <p:txBody>
          <a:bodyPr>
            <a:normAutofit fontScale="90000"/>
          </a:bodyPr>
          <a:lstStyle/>
          <a:p>
            <a:r>
              <a:rPr lang="tr-TR" sz="3600" dirty="0" smtClean="0">
                <a:solidFill>
                  <a:srgbClr val="C00000"/>
                </a:solidFill>
                <a:latin typeface="Calibri" pitchFamily="34" charset="0"/>
              </a:rPr>
              <a:t>KADINA VE ÇOCUĞA YÖNELİK ŞİDDETİN SONUÇLARI</a:t>
            </a:r>
            <a:endParaRPr lang="tr-TR" dirty="0"/>
          </a:p>
        </p:txBody>
      </p:sp>
      <p:sp>
        <p:nvSpPr>
          <p:cNvPr id="3" name="2 İçerik Yer Tutucusu"/>
          <p:cNvSpPr>
            <a:spLocks noGrp="1"/>
          </p:cNvSpPr>
          <p:nvPr>
            <p:ph sz="quarter" idx="1"/>
          </p:nvPr>
        </p:nvSpPr>
        <p:spPr>
          <a:xfrm>
            <a:off x="5004048" y="1527048"/>
            <a:ext cx="3960440" cy="4782272"/>
          </a:xfrm>
        </p:spPr>
        <p:txBody>
          <a:bodyPr>
            <a:normAutofit lnSpcReduction="10000"/>
          </a:bodyPr>
          <a:lstStyle/>
          <a:p>
            <a:pPr algn="just"/>
            <a:r>
              <a:rPr lang="tr-TR" sz="2000" dirty="0" smtClean="0">
                <a:latin typeface="Calibri" pitchFamily="34" charset="0"/>
              </a:rPr>
              <a:t>Şiddete tanık olan veya şiddet gören çocuklarda, travma sonrası stres bozukluğu; depresyon; yeme, uyku ve davranış bozuklukları; altına kaçırma, öfke kontrolünde zayıflık; okulda başarısızlık, öğrenme güçlüğü; arkadaşlarla ilişkilerde sorunlar ve şiddet davranışlarında artış görülebilir.</a:t>
            </a:r>
          </a:p>
          <a:p>
            <a:pPr algn="just">
              <a:buNone/>
            </a:pPr>
            <a:endParaRPr lang="tr-TR" sz="2000" dirty="0" smtClean="0">
              <a:latin typeface="Calibri" pitchFamily="34" charset="0"/>
            </a:endParaRPr>
          </a:p>
          <a:p>
            <a:pPr algn="just"/>
            <a:r>
              <a:rPr lang="tr-TR" sz="2000" dirty="0" smtClean="0">
                <a:latin typeface="Calibri" pitchFamily="34" charset="0"/>
              </a:rPr>
              <a:t>Ayrıca şiddete engel olamamak, ailesini ve sevdiklerini koruyamamış olmak da çocuklarda suçluluk ve yetersizlik duygusuna yol açabilir.</a:t>
            </a:r>
            <a:endParaRPr lang="tr-TR" sz="2000" dirty="0">
              <a:latin typeface="Calibri" pitchFamily="34" charset="0"/>
            </a:endParaRPr>
          </a:p>
        </p:txBody>
      </p:sp>
      <p:sp>
        <p:nvSpPr>
          <p:cNvPr id="7170" name="AutoShape 2" descr="Çocuklarda Davranış Bozuklukları / Pedagog Ali Çankırılı | Gönül Dergisi |  Kültür ve Medeniyet Dergis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7173" name="Picture 5" descr="Şiddete tanık olan çocukların psikolojisi! Şiddet çocukları nasıl etkiler?  - Anne/Çocuk Haberleri"/>
          <p:cNvPicPr>
            <a:picLocks noChangeAspect="1" noChangeArrowheads="1"/>
          </p:cNvPicPr>
          <p:nvPr/>
        </p:nvPicPr>
        <p:blipFill>
          <a:blip r:embed="rId2" cstate="print"/>
          <a:srcRect/>
          <a:stretch>
            <a:fillRect/>
          </a:stretch>
        </p:blipFill>
        <p:spPr bwMode="auto">
          <a:xfrm>
            <a:off x="395536" y="1916832"/>
            <a:ext cx="4539428" cy="396044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116632"/>
            <a:ext cx="8534400" cy="758952"/>
          </a:xfrm>
        </p:spPr>
        <p:txBody>
          <a:bodyPr/>
          <a:lstStyle/>
          <a:p>
            <a:r>
              <a:rPr lang="tr-TR" dirty="0" smtClean="0">
                <a:solidFill>
                  <a:srgbClr val="C00000"/>
                </a:solidFill>
              </a:rPr>
              <a:t>Şiddeti Önlemek İçin Neler Yapılabilir?</a:t>
            </a:r>
            <a:endParaRPr lang="tr-TR" dirty="0">
              <a:solidFill>
                <a:srgbClr val="C00000"/>
              </a:solidFill>
            </a:endParaRPr>
          </a:p>
        </p:txBody>
      </p:sp>
      <p:sp>
        <p:nvSpPr>
          <p:cNvPr id="3" name="2 İçerik Yer Tutucusu"/>
          <p:cNvSpPr>
            <a:spLocks noGrp="1"/>
          </p:cNvSpPr>
          <p:nvPr>
            <p:ph sz="quarter" idx="1"/>
          </p:nvPr>
        </p:nvSpPr>
        <p:spPr>
          <a:xfrm>
            <a:off x="301752" y="1700808"/>
            <a:ext cx="8503920" cy="4398240"/>
          </a:xfrm>
        </p:spPr>
        <p:txBody>
          <a:bodyPr>
            <a:normAutofit fontScale="25000" lnSpcReduction="20000"/>
          </a:bodyPr>
          <a:lstStyle/>
          <a:p>
            <a:pPr algn="just" fontAlgn="base"/>
            <a:r>
              <a:rPr lang="tr-TR" sz="8000" dirty="0" smtClean="0">
                <a:latin typeface="Calibri" pitchFamily="34" charset="0"/>
              </a:rPr>
              <a:t>En önemli çözüm, </a:t>
            </a:r>
            <a:r>
              <a:rPr lang="tr-TR" sz="8000" dirty="0" smtClean="0">
                <a:solidFill>
                  <a:srgbClr val="C00000"/>
                </a:solidFill>
                <a:latin typeface="Calibri" pitchFamily="34" charset="0"/>
              </a:rPr>
              <a:t>hukuki düzenlemelerle </a:t>
            </a:r>
            <a:r>
              <a:rPr lang="tr-TR" sz="8000" dirty="0" smtClean="0">
                <a:latin typeface="Calibri" pitchFamily="34" charset="0"/>
              </a:rPr>
              <a:t>kadına, çocuğa, yaşlıya, hayvana şiddete  gereken cezaları hafifletici sebepleri işletmeden, affı olmadan verilmesini sağlamak olmalıdır.</a:t>
            </a:r>
          </a:p>
          <a:p>
            <a:pPr algn="just" fontAlgn="base">
              <a:buNone/>
            </a:pPr>
            <a:endParaRPr lang="tr-TR" sz="8000" dirty="0" smtClean="0">
              <a:latin typeface="Calibri" pitchFamily="34" charset="0"/>
            </a:endParaRPr>
          </a:p>
          <a:p>
            <a:pPr algn="just" fontAlgn="base"/>
            <a:r>
              <a:rPr lang="tr-TR" sz="8000" dirty="0" smtClean="0">
                <a:latin typeface="Calibri" pitchFamily="34" charset="0"/>
              </a:rPr>
              <a:t>Aileler, kızlarına güvenmeli ve arkasında olduğunu hissettirmelidir.</a:t>
            </a:r>
          </a:p>
          <a:p>
            <a:pPr algn="just" fontAlgn="base">
              <a:buNone/>
            </a:pPr>
            <a:endParaRPr lang="tr-TR" sz="8000" dirty="0" smtClean="0">
              <a:latin typeface="Calibri" pitchFamily="34" charset="0"/>
            </a:endParaRPr>
          </a:p>
          <a:p>
            <a:pPr algn="just" fontAlgn="base"/>
            <a:r>
              <a:rPr lang="tr-TR" sz="8000" dirty="0" smtClean="0">
                <a:latin typeface="Calibri" pitchFamily="34" charset="0"/>
              </a:rPr>
              <a:t>Erken yaşlardan itibaren çocuklara tüm canlılara karşı sevgi ve merhamet duygusunu aşılanmalı ve anne babalar bu anlamda çocuklarına olumlu rol model olmalıdır.</a:t>
            </a:r>
          </a:p>
          <a:p>
            <a:pPr algn="just" fontAlgn="base"/>
            <a:endParaRPr lang="tr-TR" sz="8000" dirty="0" smtClean="0">
              <a:latin typeface="Calibri" pitchFamily="34" charset="0"/>
            </a:endParaRPr>
          </a:p>
          <a:p>
            <a:pPr algn="just" fontAlgn="base"/>
            <a:r>
              <a:rPr lang="tr-TR" sz="8000" dirty="0" smtClean="0">
                <a:latin typeface="Calibri" pitchFamily="34" charset="0"/>
              </a:rPr>
              <a:t>Şiddet ve taciz mağduru kadın ve çocuklar için mutlaka destek grupları oluşturulmalı ve bu kişiler bu gruplara yönlendirilmeli.</a:t>
            </a:r>
          </a:p>
          <a:p>
            <a:pPr algn="just" fontAlgn="base">
              <a:buNone/>
            </a:pPr>
            <a:endParaRPr lang="tr-TR" sz="8000" dirty="0" smtClean="0">
              <a:latin typeface="Calibri" pitchFamily="34" charset="0"/>
            </a:endParaRPr>
          </a:p>
          <a:p>
            <a:pPr algn="just" fontAlgn="base"/>
            <a:r>
              <a:rPr lang="tr-TR" sz="8000" dirty="0" smtClean="0">
                <a:latin typeface="Calibri" pitchFamily="34" charset="0"/>
              </a:rPr>
              <a:t>Ülkenin eğitim seviyesi yükseltilmeli ve daha çok kız öğrenci eğitime kazandırılmalıdır. Eğitimli bireyler, toplumsal şiddet sorununun çözümünde en önemli unsurdur.</a:t>
            </a:r>
          </a:p>
          <a:p>
            <a:pPr fontAlgn="base"/>
            <a:endParaRPr lang="tr-TR" dirty="0" smtClean="0"/>
          </a:p>
          <a:p>
            <a:pPr>
              <a:buNone/>
            </a:pPr>
            <a:r>
              <a:rPr lang="tr-TR" dirty="0" smtClean="0"/>
              <a:t/>
            </a:r>
            <a:br>
              <a:rPr lang="tr-TR" dirty="0" smtClean="0"/>
            </a:br>
            <a:r>
              <a:rPr lang="tr-TR" dirty="0" smtClean="0"/>
              <a:t/>
            </a:r>
            <a:br>
              <a:rPr lang="tr-TR" dirty="0" smtClean="0"/>
            </a:b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228600"/>
            <a:ext cx="8534400" cy="896144"/>
          </a:xfrm>
        </p:spPr>
        <p:txBody>
          <a:bodyPr>
            <a:normAutofit fontScale="90000"/>
          </a:bodyPr>
          <a:lstStyle/>
          <a:p>
            <a:pPr algn="ctr"/>
            <a:r>
              <a:rPr lang="tr-TR" sz="5400" dirty="0" smtClean="0">
                <a:solidFill>
                  <a:srgbClr val="C00000"/>
                </a:solidFill>
                <a:latin typeface="Calibri" pitchFamily="34" charset="0"/>
              </a:rPr>
              <a:t>ŞİDDET NEDİR?</a:t>
            </a:r>
            <a:endParaRPr lang="tr-TR" sz="5400" dirty="0">
              <a:solidFill>
                <a:srgbClr val="C00000"/>
              </a:solidFill>
              <a:latin typeface="Calibri" pitchFamily="34" charset="0"/>
            </a:endParaRPr>
          </a:p>
        </p:txBody>
      </p:sp>
      <p:sp>
        <p:nvSpPr>
          <p:cNvPr id="3" name="2 İçerik Yer Tutucusu"/>
          <p:cNvSpPr>
            <a:spLocks noGrp="1"/>
          </p:cNvSpPr>
          <p:nvPr>
            <p:ph sz="quarter" idx="1"/>
          </p:nvPr>
        </p:nvSpPr>
        <p:spPr>
          <a:xfrm>
            <a:off x="395536" y="1700808"/>
            <a:ext cx="4320480" cy="2952328"/>
          </a:xfrm>
        </p:spPr>
        <p:txBody>
          <a:bodyPr>
            <a:normAutofit/>
          </a:bodyPr>
          <a:lstStyle/>
          <a:p>
            <a:pPr algn="ctr">
              <a:buNone/>
            </a:pPr>
            <a:r>
              <a:rPr lang="tr-TR" sz="2900" b="1" dirty="0" smtClean="0">
                <a:latin typeface="Calibri" pitchFamily="34" charset="0"/>
              </a:rPr>
              <a:t>      </a:t>
            </a:r>
            <a:endParaRPr lang="tr-TR" sz="2900" b="1" dirty="0" smtClean="0">
              <a:solidFill>
                <a:schemeClr val="accent5">
                  <a:lumMod val="50000"/>
                </a:schemeClr>
              </a:solidFill>
              <a:latin typeface="Calibri" pitchFamily="34" charset="0"/>
            </a:endParaRPr>
          </a:p>
          <a:p>
            <a:pPr algn="ctr">
              <a:buNone/>
            </a:pPr>
            <a:r>
              <a:rPr lang="tr-TR" sz="1600" dirty="0" smtClean="0">
                <a:latin typeface="Calibri" pitchFamily="34" charset="0"/>
              </a:rPr>
              <a:t> </a:t>
            </a:r>
          </a:p>
          <a:p>
            <a:pPr algn="ctr">
              <a:buNone/>
            </a:pPr>
            <a:r>
              <a:rPr lang="tr-TR" sz="1600" dirty="0" smtClean="0">
                <a:latin typeface="Calibri" pitchFamily="34" charset="0"/>
              </a:rPr>
              <a:t>         </a:t>
            </a:r>
            <a:endParaRPr lang="tr-TR" sz="1600" dirty="0">
              <a:latin typeface="Calibri" pitchFamily="34" charset="0"/>
            </a:endParaRPr>
          </a:p>
        </p:txBody>
      </p:sp>
      <p:sp>
        <p:nvSpPr>
          <p:cNvPr id="26628" name="AutoShape 4" descr="Kadın Yönelik Şidde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6630" name="AutoShape 6" descr="Kadın Yönelik Şidde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9" name="8 Dikdörtgen"/>
          <p:cNvSpPr/>
          <p:nvPr/>
        </p:nvSpPr>
        <p:spPr>
          <a:xfrm>
            <a:off x="251520" y="1844824"/>
            <a:ext cx="3672408" cy="4093428"/>
          </a:xfrm>
          <a:prstGeom prst="rect">
            <a:avLst/>
          </a:prstGeom>
        </p:spPr>
        <p:txBody>
          <a:bodyPr wrap="square">
            <a:spAutoFit/>
          </a:bodyPr>
          <a:lstStyle/>
          <a:p>
            <a:pPr algn="ctr"/>
            <a:r>
              <a:rPr lang="tr-TR" sz="2000" dirty="0" smtClean="0">
                <a:solidFill>
                  <a:schemeClr val="accent3">
                    <a:lumMod val="50000"/>
                  </a:schemeClr>
                </a:solidFill>
                <a:latin typeface="Calibri" pitchFamily="34" charset="0"/>
              </a:rPr>
              <a:t>Şiddet, bir kişi veya gruba yönelik; mağdurun bedensel bütünlüğüne, mallarına veya simgesel ve kültürel değerlerine zarar verecek şekildeki her türlü davranıştır. </a:t>
            </a:r>
          </a:p>
          <a:p>
            <a:pPr algn="ctr"/>
            <a:endParaRPr lang="tr-TR" sz="2000" dirty="0" smtClean="0">
              <a:solidFill>
                <a:schemeClr val="accent3">
                  <a:lumMod val="50000"/>
                </a:schemeClr>
              </a:solidFill>
              <a:latin typeface="Calibri" pitchFamily="34" charset="0"/>
            </a:endParaRPr>
          </a:p>
          <a:p>
            <a:pPr algn="ctr"/>
            <a:r>
              <a:rPr lang="tr-TR" sz="2000" dirty="0" smtClean="0">
                <a:solidFill>
                  <a:schemeClr val="accent3">
                    <a:lumMod val="50000"/>
                  </a:schemeClr>
                </a:solidFill>
                <a:latin typeface="Calibri" pitchFamily="34" charset="0"/>
              </a:rPr>
              <a:t>Şiddet, insan yaşamının her alanında karşılaşılan ve dünyada giderek önemli duruma gelen bir </a:t>
            </a:r>
            <a:r>
              <a:rPr lang="tr-TR" sz="2000" dirty="0" smtClean="0">
                <a:solidFill>
                  <a:srgbClr val="0070C0"/>
                </a:solidFill>
                <a:latin typeface="Calibri" pitchFamily="34" charset="0"/>
              </a:rPr>
              <a:t>toplum sağlığı sorunudur. </a:t>
            </a:r>
            <a:r>
              <a:rPr lang="tr-TR" sz="2000" dirty="0" smtClean="0">
                <a:solidFill>
                  <a:schemeClr val="accent3">
                    <a:lumMod val="50000"/>
                  </a:schemeClr>
                </a:solidFill>
                <a:latin typeface="Calibri" pitchFamily="34" charset="0"/>
              </a:rPr>
              <a:t>Şiddet aynı zamanda </a:t>
            </a:r>
            <a:r>
              <a:rPr lang="tr-TR" sz="2000" dirty="0" smtClean="0">
                <a:solidFill>
                  <a:srgbClr val="0070C0"/>
                </a:solidFill>
                <a:latin typeface="Calibri" pitchFamily="34" charset="0"/>
              </a:rPr>
              <a:t>insan hakları ihlalidir. </a:t>
            </a:r>
            <a:endParaRPr lang="tr-TR" sz="2000" dirty="0">
              <a:solidFill>
                <a:srgbClr val="0070C0"/>
              </a:solidFill>
              <a:latin typeface="Calibri" pitchFamily="34" charset="0"/>
            </a:endParaRPr>
          </a:p>
        </p:txBody>
      </p:sp>
      <p:pic>
        <p:nvPicPr>
          <p:cNvPr id="18434" name="Picture 2" descr="Kadına Şiddeti Durdurun! Şiddete Bağlı Travma Sonrası Stres Bozukluğu:  Neler Yapmalı? - Evrim Ağacı"/>
          <p:cNvPicPr>
            <a:picLocks noChangeAspect="1" noChangeArrowheads="1"/>
          </p:cNvPicPr>
          <p:nvPr/>
        </p:nvPicPr>
        <p:blipFill>
          <a:blip r:embed="rId2" cstate="print">
            <a:lum contrast="78000"/>
          </a:blip>
          <a:srcRect/>
          <a:stretch>
            <a:fillRect/>
          </a:stretch>
        </p:blipFill>
        <p:spPr bwMode="auto">
          <a:xfrm>
            <a:off x="4139952" y="1556792"/>
            <a:ext cx="4608512" cy="4608512"/>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C00000"/>
                </a:solidFill>
              </a:rPr>
              <a:t>KADINLARDA…</a:t>
            </a:r>
            <a:endParaRPr lang="tr-TR" dirty="0">
              <a:solidFill>
                <a:srgbClr val="C00000"/>
              </a:solidFill>
            </a:endParaRPr>
          </a:p>
        </p:txBody>
      </p:sp>
      <p:pic>
        <p:nvPicPr>
          <p:cNvPr id="29698" name="Picture 2" descr="C:\Users\Rehberlik 2\Desktop\EYLEM PLANLARI\_118256308_jzz6xt3-nc.png"/>
          <p:cNvPicPr>
            <a:picLocks noGrp="1" noChangeAspect="1" noChangeArrowheads="1"/>
          </p:cNvPicPr>
          <p:nvPr>
            <p:ph sz="quarter" idx="1"/>
          </p:nvPr>
        </p:nvPicPr>
        <p:blipFill>
          <a:blip r:embed="rId2" cstate="print"/>
          <a:srcRect b="8055"/>
          <a:stretch>
            <a:fillRect/>
          </a:stretch>
        </p:blipFill>
        <p:spPr bwMode="auto">
          <a:xfrm>
            <a:off x="0" y="980728"/>
            <a:ext cx="9144000" cy="587727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600" dirty="0" smtClean="0">
                <a:solidFill>
                  <a:srgbClr val="C00000"/>
                </a:solidFill>
              </a:rPr>
              <a:t>Şiddeti Önlemek İçin Neler Yapılabilir?</a:t>
            </a:r>
            <a:endParaRPr lang="tr-TR" dirty="0"/>
          </a:p>
        </p:txBody>
      </p:sp>
      <p:sp>
        <p:nvSpPr>
          <p:cNvPr id="3" name="2 İçerik Yer Tutucusu"/>
          <p:cNvSpPr>
            <a:spLocks noGrp="1"/>
          </p:cNvSpPr>
          <p:nvPr>
            <p:ph sz="quarter" idx="1"/>
          </p:nvPr>
        </p:nvSpPr>
        <p:spPr>
          <a:xfrm>
            <a:off x="251520" y="1527048"/>
            <a:ext cx="8712968" cy="5142312"/>
          </a:xfrm>
        </p:spPr>
        <p:txBody>
          <a:bodyPr>
            <a:normAutofit lnSpcReduction="10000"/>
          </a:bodyPr>
          <a:lstStyle/>
          <a:p>
            <a:pPr algn="just" fontAlgn="base"/>
            <a:r>
              <a:rPr lang="tr-TR" sz="2000" dirty="0" smtClean="0">
                <a:latin typeface="Calibri" pitchFamily="34" charset="0"/>
              </a:rPr>
              <a:t>Şiddet ve taciz mağduru kadın ve çocuklar için mutlaka destek grupları oluşturulmalı ve bu kişiler bu gruplara yönlendirilmelidir.</a:t>
            </a:r>
          </a:p>
          <a:p>
            <a:pPr algn="just" fontAlgn="base"/>
            <a:endParaRPr lang="tr-TR" sz="2000" dirty="0" smtClean="0">
              <a:latin typeface="Calibri" pitchFamily="34" charset="0"/>
            </a:endParaRPr>
          </a:p>
          <a:p>
            <a:pPr algn="just" fontAlgn="base"/>
            <a:r>
              <a:rPr lang="tr-TR" sz="2000" dirty="0" smtClean="0">
                <a:latin typeface="Calibri" pitchFamily="34" charset="0"/>
              </a:rPr>
              <a:t> Kadına yönelik şiddeti önlemek ve gereken toplumsal dönüşümü sağlamak için, kadın ve erkeğin ayrıştırıldığı, kadınlığın aşağılandığı söylemlerden vazgeçilmelidir.</a:t>
            </a:r>
          </a:p>
          <a:p>
            <a:pPr algn="just" fontAlgn="base"/>
            <a:endParaRPr lang="tr-TR" sz="2000" dirty="0" smtClean="0">
              <a:latin typeface="Calibri" pitchFamily="34" charset="0"/>
            </a:endParaRPr>
          </a:p>
          <a:p>
            <a:pPr algn="just" fontAlgn="base"/>
            <a:r>
              <a:rPr lang="tr-TR" sz="2000" dirty="0" smtClean="0">
                <a:latin typeface="Calibri" pitchFamily="34" charset="0"/>
              </a:rPr>
              <a:t>Hiçbir şiddet olayını normalleştirmemek veya üstünü örtmeye çalışmamak oldukça önemlidir.</a:t>
            </a:r>
          </a:p>
          <a:p>
            <a:pPr algn="just" fontAlgn="base"/>
            <a:endParaRPr lang="tr-TR" sz="2000" dirty="0" smtClean="0">
              <a:latin typeface="Calibri" pitchFamily="34" charset="0"/>
            </a:endParaRPr>
          </a:p>
          <a:p>
            <a:pPr algn="just" fontAlgn="base"/>
            <a:r>
              <a:rPr lang="tr-TR" sz="2000" dirty="0" smtClean="0">
                <a:latin typeface="Calibri" pitchFamily="34" charset="0"/>
              </a:rPr>
              <a:t>Şiddetin önlenebilmesi için toplum, şiddetin olumsuz sonuçlarıyla ilgili bilgilendirilmeli ve şiddete meyilli insanlara </a:t>
            </a:r>
            <a:r>
              <a:rPr lang="tr-TR" sz="2000" dirty="0" smtClean="0">
                <a:solidFill>
                  <a:srgbClr val="C00000"/>
                </a:solidFill>
                <a:latin typeface="Calibri" pitchFamily="34" charset="0"/>
              </a:rPr>
              <a:t>öfke kontrolü </a:t>
            </a:r>
            <a:r>
              <a:rPr lang="tr-TR" sz="2000" dirty="0" smtClean="0">
                <a:latin typeface="Calibri" pitchFamily="34" charset="0"/>
              </a:rPr>
              <a:t>eğitimi verilmelidir.</a:t>
            </a:r>
          </a:p>
          <a:p>
            <a:pPr algn="just" fontAlgn="base">
              <a:buNone/>
            </a:pPr>
            <a:endParaRPr lang="tr-TR" sz="2000" dirty="0" smtClean="0">
              <a:latin typeface="Calibri" pitchFamily="34" charset="0"/>
            </a:endParaRPr>
          </a:p>
          <a:p>
            <a:pPr algn="just" fontAlgn="base"/>
            <a:r>
              <a:rPr lang="tr-TR" sz="2000" dirty="0" smtClean="0">
                <a:solidFill>
                  <a:srgbClr val="C00000"/>
                </a:solidFill>
                <a:latin typeface="Calibri" pitchFamily="34" charset="0"/>
              </a:rPr>
              <a:t>Çocuk gelinler </a:t>
            </a:r>
            <a:r>
              <a:rPr lang="tr-TR" sz="2000" dirty="0" smtClean="0">
                <a:latin typeface="Calibri" pitchFamily="34" charset="0"/>
              </a:rPr>
              <a:t>kız çocuklarına yönelik ağır bir şiddettir. Erken yaşta zorla evlilikler mutlaka önlenmelidir.</a:t>
            </a:r>
          </a:p>
          <a:p>
            <a:pPr fontAlgn="base"/>
            <a:endParaRPr lang="tr-TR" sz="2400" dirty="0" smtClean="0">
              <a:latin typeface="Calibri" pitchFamily="34" charset="0"/>
            </a:endParaRPr>
          </a:p>
          <a:p>
            <a:pPr fontAlgn="base"/>
            <a:endParaRPr lang="tr-TR" sz="2400" dirty="0" smtClean="0">
              <a:latin typeface="Calibri"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171400"/>
            <a:ext cx="8534400" cy="1268760"/>
          </a:xfrm>
        </p:spPr>
        <p:txBody>
          <a:bodyPr>
            <a:noAutofit/>
          </a:bodyPr>
          <a:lstStyle/>
          <a:p>
            <a:r>
              <a:rPr lang="tr-TR" sz="2800" b="1" dirty="0" smtClean="0">
                <a:solidFill>
                  <a:srgbClr val="C00000"/>
                </a:solidFill>
                <a:latin typeface="Calibri" pitchFamily="34" charset="0"/>
              </a:rPr>
              <a:t>Şiddete maruz kaldığınızda veya tanık olduğunuzda başvurabileceğiniz kuruluşlar;</a:t>
            </a:r>
            <a:endParaRPr lang="tr-TR" sz="2800" dirty="0"/>
          </a:p>
        </p:txBody>
      </p:sp>
      <p:sp>
        <p:nvSpPr>
          <p:cNvPr id="3" name="2 İçerik Yer Tutucusu"/>
          <p:cNvSpPr>
            <a:spLocks noGrp="1"/>
          </p:cNvSpPr>
          <p:nvPr>
            <p:ph sz="quarter" idx="1"/>
          </p:nvPr>
        </p:nvSpPr>
        <p:spPr>
          <a:xfrm>
            <a:off x="301752" y="1340768"/>
            <a:ext cx="4702296" cy="4896544"/>
          </a:xfrm>
        </p:spPr>
        <p:txBody>
          <a:bodyPr>
            <a:normAutofit fontScale="85000" lnSpcReduction="20000"/>
          </a:bodyPr>
          <a:lstStyle/>
          <a:p>
            <a:pPr algn="ctr">
              <a:buClr>
                <a:srgbClr val="C00000"/>
              </a:buClr>
              <a:buNone/>
            </a:pPr>
            <a:r>
              <a:rPr lang="tr-TR" sz="2800" b="1" dirty="0" smtClean="0">
                <a:solidFill>
                  <a:srgbClr val="C00000"/>
                </a:solidFill>
                <a:latin typeface="Calibri" pitchFamily="34" charset="0"/>
              </a:rPr>
              <a:t> </a:t>
            </a:r>
          </a:p>
          <a:p>
            <a:pPr algn="ctr">
              <a:buClr>
                <a:srgbClr val="C00000"/>
              </a:buClr>
              <a:buFont typeface="Wingdings" pitchFamily="2" charset="2"/>
              <a:buChar char="v"/>
            </a:pPr>
            <a:endParaRPr lang="tr-TR" sz="2400" dirty="0" smtClean="0">
              <a:solidFill>
                <a:srgbClr val="C00000"/>
              </a:solidFill>
              <a:latin typeface="Calibri" pitchFamily="34" charset="0"/>
            </a:endParaRPr>
          </a:p>
          <a:p>
            <a:pPr>
              <a:buClr>
                <a:srgbClr val="C00000"/>
              </a:buClr>
              <a:buFont typeface="Wingdings" pitchFamily="2" charset="2"/>
              <a:buChar char="v"/>
            </a:pPr>
            <a:r>
              <a:rPr lang="tr-TR" sz="2800" dirty="0" smtClean="0">
                <a:solidFill>
                  <a:srgbClr val="C00000"/>
                </a:solidFill>
                <a:latin typeface="Calibri" pitchFamily="34" charset="0"/>
              </a:rPr>
              <a:t>Polis merkezleri, </a:t>
            </a:r>
          </a:p>
          <a:p>
            <a:pPr>
              <a:buClr>
                <a:srgbClr val="C00000"/>
              </a:buClr>
              <a:buFont typeface="Wingdings" pitchFamily="2" charset="2"/>
              <a:buChar char="v"/>
            </a:pPr>
            <a:r>
              <a:rPr lang="tr-TR" sz="2800" dirty="0" smtClean="0">
                <a:solidFill>
                  <a:srgbClr val="C00000"/>
                </a:solidFill>
                <a:latin typeface="Calibri" pitchFamily="34" charset="0"/>
              </a:rPr>
              <a:t>Jandarma karakolları, </a:t>
            </a:r>
          </a:p>
          <a:p>
            <a:pPr>
              <a:buClr>
                <a:srgbClr val="C00000"/>
              </a:buClr>
              <a:buFont typeface="Wingdings" pitchFamily="2" charset="2"/>
              <a:buChar char="v"/>
            </a:pPr>
            <a:r>
              <a:rPr lang="tr-TR" sz="2800" dirty="0" smtClean="0">
                <a:solidFill>
                  <a:srgbClr val="C00000"/>
                </a:solidFill>
                <a:latin typeface="Calibri" pitchFamily="34" charset="0"/>
              </a:rPr>
              <a:t>Sağlık kuruluşları, </a:t>
            </a:r>
          </a:p>
          <a:p>
            <a:pPr>
              <a:buClr>
                <a:srgbClr val="C00000"/>
              </a:buClr>
              <a:buFont typeface="Wingdings" pitchFamily="2" charset="2"/>
              <a:buChar char="v"/>
            </a:pPr>
            <a:r>
              <a:rPr lang="tr-TR" sz="2800" dirty="0" smtClean="0">
                <a:solidFill>
                  <a:srgbClr val="C00000"/>
                </a:solidFill>
                <a:latin typeface="Calibri" pitchFamily="34" charset="0"/>
              </a:rPr>
              <a:t>Cumhuriyet savcılığı, </a:t>
            </a:r>
          </a:p>
          <a:p>
            <a:pPr>
              <a:buClr>
                <a:srgbClr val="C00000"/>
              </a:buClr>
              <a:buFont typeface="Wingdings" pitchFamily="2" charset="2"/>
              <a:buChar char="v"/>
            </a:pPr>
            <a:r>
              <a:rPr lang="tr-TR" sz="2800" dirty="0" smtClean="0">
                <a:solidFill>
                  <a:srgbClr val="C00000"/>
                </a:solidFill>
                <a:latin typeface="Calibri" pitchFamily="34" charset="0"/>
              </a:rPr>
              <a:t> İl ve ilçe sosyal hizmetler </a:t>
            </a:r>
          </a:p>
          <a:p>
            <a:pPr>
              <a:buClr>
                <a:srgbClr val="C00000"/>
              </a:buClr>
              <a:buNone/>
            </a:pPr>
            <a:r>
              <a:rPr lang="tr-TR" sz="2800" dirty="0" smtClean="0">
                <a:solidFill>
                  <a:srgbClr val="C00000"/>
                </a:solidFill>
                <a:latin typeface="Calibri" pitchFamily="34" charset="0"/>
              </a:rPr>
              <a:t>     müdürlükleri, </a:t>
            </a:r>
          </a:p>
          <a:p>
            <a:pPr>
              <a:buClr>
                <a:srgbClr val="C00000"/>
              </a:buClr>
              <a:buFont typeface="Wingdings" pitchFamily="2" charset="2"/>
              <a:buChar char="v"/>
            </a:pPr>
            <a:r>
              <a:rPr lang="tr-TR" sz="2800" dirty="0" smtClean="0">
                <a:solidFill>
                  <a:srgbClr val="C00000"/>
                </a:solidFill>
                <a:latin typeface="Calibri" pitchFamily="34" charset="0"/>
              </a:rPr>
              <a:t>Alo 183 (Aile, Kadın, Çocuk ve </a:t>
            </a:r>
          </a:p>
          <a:p>
            <a:pPr>
              <a:buClr>
                <a:srgbClr val="C00000"/>
              </a:buClr>
              <a:buFont typeface="Wingdings" pitchFamily="2" charset="2"/>
              <a:buChar char="v"/>
            </a:pPr>
            <a:r>
              <a:rPr lang="tr-TR" sz="2800" dirty="0" smtClean="0">
                <a:solidFill>
                  <a:srgbClr val="C00000"/>
                </a:solidFill>
                <a:latin typeface="Calibri" pitchFamily="34" charset="0"/>
              </a:rPr>
              <a:t>Özürlü Sosyal Hizmet Danışma </a:t>
            </a:r>
          </a:p>
          <a:p>
            <a:pPr>
              <a:buClr>
                <a:srgbClr val="C00000"/>
              </a:buClr>
              <a:buNone/>
            </a:pPr>
            <a:r>
              <a:rPr lang="tr-TR" sz="2800" dirty="0" smtClean="0">
                <a:solidFill>
                  <a:srgbClr val="C00000"/>
                </a:solidFill>
                <a:latin typeface="Calibri" pitchFamily="34" charset="0"/>
              </a:rPr>
              <a:t>     Hattı),</a:t>
            </a:r>
          </a:p>
          <a:p>
            <a:pPr>
              <a:buClr>
                <a:srgbClr val="C00000"/>
              </a:buClr>
              <a:buFont typeface="Wingdings" pitchFamily="2" charset="2"/>
              <a:buChar char="v"/>
            </a:pPr>
            <a:r>
              <a:rPr lang="tr-TR" sz="2800" dirty="0" smtClean="0">
                <a:solidFill>
                  <a:srgbClr val="C00000"/>
                </a:solidFill>
                <a:latin typeface="Calibri" pitchFamily="34" charset="0"/>
              </a:rPr>
              <a:t>Belediyelerin Kadın Danışma </a:t>
            </a:r>
          </a:p>
          <a:p>
            <a:pPr>
              <a:buClr>
                <a:srgbClr val="C00000"/>
              </a:buClr>
              <a:buNone/>
            </a:pPr>
            <a:r>
              <a:rPr lang="tr-TR" sz="2800" dirty="0" smtClean="0">
                <a:solidFill>
                  <a:srgbClr val="C00000"/>
                </a:solidFill>
                <a:latin typeface="Calibri" pitchFamily="34" charset="0"/>
              </a:rPr>
              <a:t>    Merkezleri.</a:t>
            </a:r>
            <a:endParaRPr lang="tr-TR" dirty="0">
              <a:solidFill>
                <a:srgbClr val="C00000"/>
              </a:solidFill>
            </a:endParaRPr>
          </a:p>
        </p:txBody>
      </p:sp>
      <p:pic>
        <p:nvPicPr>
          <p:cNvPr id="4" name="Picture 2" descr="Ekran Alıntısı"/>
          <p:cNvPicPr>
            <a:picLocks noChangeAspect="1" noChangeArrowheads="1"/>
          </p:cNvPicPr>
          <p:nvPr/>
        </p:nvPicPr>
        <p:blipFill>
          <a:blip r:embed="rId2" cstate="print">
            <a:lum bright="-14000" contrast="32000"/>
          </a:blip>
          <a:srcRect l="1749" r="1257"/>
          <a:stretch>
            <a:fillRect/>
          </a:stretch>
        </p:blipFill>
        <p:spPr bwMode="auto">
          <a:xfrm>
            <a:off x="4716016" y="2420888"/>
            <a:ext cx="4248472" cy="3024336"/>
          </a:xfrm>
          <a:prstGeom prst="rect">
            <a:avLst/>
          </a:prstGeom>
          <a:noFill/>
          <a:ln w="9525" algn="in">
            <a:solidFill>
              <a:srgbClr val="000080"/>
            </a:solidFill>
            <a:miter lim="800000"/>
            <a:headEnd/>
            <a:tailEnd/>
          </a:ln>
          <a:effectLst/>
        </p:spPr>
      </p:pic>
      <p:sp>
        <p:nvSpPr>
          <p:cNvPr id="5" name="4 Dikdörtgen"/>
          <p:cNvSpPr/>
          <p:nvPr/>
        </p:nvSpPr>
        <p:spPr>
          <a:xfrm>
            <a:off x="251520" y="1556792"/>
            <a:ext cx="8784976" cy="461665"/>
          </a:xfrm>
          <a:prstGeom prst="rect">
            <a:avLst/>
          </a:prstGeom>
        </p:spPr>
        <p:txBody>
          <a:bodyPr wrap="square">
            <a:spAutoFit/>
          </a:bodyPr>
          <a:lstStyle/>
          <a:p>
            <a:pPr algn="ctr"/>
            <a:endParaRPr lang="tr-TR"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C00000"/>
                </a:solidFill>
              </a:rPr>
              <a:t>KAYNAKÇA</a:t>
            </a:r>
            <a:endParaRPr lang="tr-TR" dirty="0">
              <a:solidFill>
                <a:srgbClr val="C00000"/>
              </a:solidFill>
            </a:endParaRPr>
          </a:p>
        </p:txBody>
      </p:sp>
      <p:sp>
        <p:nvSpPr>
          <p:cNvPr id="3" name="2 İçerik Yer Tutucusu"/>
          <p:cNvSpPr>
            <a:spLocks noGrp="1"/>
          </p:cNvSpPr>
          <p:nvPr>
            <p:ph sz="quarter" idx="1"/>
          </p:nvPr>
        </p:nvSpPr>
        <p:spPr>
          <a:xfrm>
            <a:off x="395536" y="1628800"/>
            <a:ext cx="8352928" cy="4536504"/>
          </a:xfrm>
        </p:spPr>
        <p:txBody>
          <a:bodyPr>
            <a:normAutofit/>
          </a:bodyPr>
          <a:lstStyle/>
          <a:p>
            <a:pPr algn="just"/>
            <a:r>
              <a:rPr lang="tr-TR" sz="1400" dirty="0" smtClean="0">
                <a:latin typeface="Calibri" pitchFamily="34" charset="0"/>
              </a:rPr>
              <a:t>‘’ Kadına Yönelik Şiddet Nedir? ’’, </a:t>
            </a:r>
            <a:r>
              <a:rPr lang="tr-TR" sz="1400" dirty="0" smtClean="0">
                <a:latin typeface="Calibri" pitchFamily="34" charset="0"/>
                <a:hlinkClick r:id="rId2"/>
              </a:rPr>
              <a:t>https://egitimsen.org.tr/konu/kadin/kadinborsur/</a:t>
            </a:r>
            <a:r>
              <a:rPr lang="tr-TR" sz="1400" dirty="0" smtClean="0">
                <a:latin typeface="Calibri" pitchFamily="34" charset="0"/>
              </a:rPr>
              <a:t>.</a:t>
            </a:r>
          </a:p>
          <a:p>
            <a:pPr algn="just"/>
            <a:r>
              <a:rPr lang="tr-TR" sz="1400" dirty="0" smtClean="0">
                <a:latin typeface="Calibri" pitchFamily="34" charset="0"/>
              </a:rPr>
              <a:t> ‘</a:t>
            </a:r>
            <a:r>
              <a:rPr lang="tr-TR" sz="1400" dirty="0" smtClean="0">
                <a:latin typeface="Calibri" pitchFamily="34" charset="0"/>
              </a:rPr>
              <a:t>’Kadına </a:t>
            </a:r>
            <a:r>
              <a:rPr lang="tr-TR" sz="1400" dirty="0" smtClean="0">
                <a:latin typeface="Calibri" pitchFamily="34" charset="0"/>
              </a:rPr>
              <a:t>Yönelik Şiddetin Nedenleri</a:t>
            </a:r>
            <a:r>
              <a:rPr lang="tr-TR" sz="1400" dirty="0" smtClean="0">
                <a:latin typeface="Calibri" pitchFamily="34" charset="0"/>
              </a:rPr>
              <a:t>’’, </a:t>
            </a:r>
            <a:r>
              <a:rPr lang="tr-TR" sz="1400" dirty="0" smtClean="0">
                <a:solidFill>
                  <a:srgbClr val="2F1BA5"/>
                </a:solidFill>
                <a:latin typeface="Calibri" pitchFamily="34" charset="0"/>
                <a:hlinkClick r:id="rId3"/>
              </a:rPr>
              <a:t>https://www.edremit.bel.tr/susamam/kadina-yonelik-siddetin-nedenleri</a:t>
            </a:r>
            <a:r>
              <a:rPr lang="tr-TR" sz="1400" dirty="0" smtClean="0">
                <a:solidFill>
                  <a:srgbClr val="2F1BA5"/>
                </a:solidFill>
                <a:latin typeface="Calibri" pitchFamily="34" charset="0"/>
              </a:rPr>
              <a:t>.</a:t>
            </a:r>
          </a:p>
          <a:p>
            <a:pPr algn="just"/>
            <a:r>
              <a:rPr lang="tr-TR" sz="1400" dirty="0" smtClean="0">
                <a:latin typeface="Calibri" pitchFamily="34" charset="0"/>
              </a:rPr>
              <a:t>‘’Şiddet türleri</a:t>
            </a:r>
            <a:r>
              <a:rPr lang="tr-TR" sz="1400" dirty="0" smtClean="0">
                <a:latin typeface="Calibri" pitchFamily="34" charset="0"/>
                <a:hlinkClick r:id="rId4"/>
              </a:rPr>
              <a:t>’’, </a:t>
            </a:r>
            <a:r>
              <a:rPr lang="tr-TR" sz="1400" dirty="0" smtClean="0">
                <a:solidFill>
                  <a:schemeClr val="tx1">
                    <a:lumMod val="95000"/>
                    <a:lumOff val="5000"/>
                  </a:schemeClr>
                </a:solidFill>
                <a:latin typeface="Calibri" pitchFamily="34" charset="0"/>
                <a:hlinkClick r:id="rId4"/>
              </a:rPr>
              <a:t>https</a:t>
            </a:r>
            <a:r>
              <a:rPr lang="tr-TR" sz="1400" dirty="0" smtClean="0">
                <a:solidFill>
                  <a:schemeClr val="tx1">
                    <a:lumMod val="95000"/>
                    <a:lumOff val="5000"/>
                  </a:schemeClr>
                </a:solidFill>
                <a:latin typeface="Calibri" pitchFamily="34" charset="0"/>
                <a:hlinkClick r:id="rId4"/>
              </a:rPr>
              <a:t>://www.tavsiyeediyorum.com/makale_8393.htm</a:t>
            </a:r>
            <a:r>
              <a:rPr lang="tr-TR" sz="1400" dirty="0" smtClean="0">
                <a:solidFill>
                  <a:schemeClr val="tx1">
                    <a:lumMod val="95000"/>
                    <a:lumOff val="5000"/>
                  </a:schemeClr>
                </a:solidFill>
                <a:latin typeface="Calibri" pitchFamily="34" charset="0"/>
              </a:rPr>
              <a:t>.</a:t>
            </a:r>
          </a:p>
          <a:p>
            <a:pPr algn="just"/>
            <a:r>
              <a:rPr lang="tr-TR" sz="1400" dirty="0" smtClean="0">
                <a:latin typeface="Calibri" pitchFamily="34" charset="0"/>
              </a:rPr>
              <a:t>‘’Kadına yönelik şiddet ve psikolojik sonuçları’’,  </a:t>
            </a:r>
            <a:r>
              <a:rPr lang="tr-TR" sz="1400" dirty="0" smtClean="0">
                <a:latin typeface="Calibri" pitchFamily="34" charset="0"/>
                <a:hlinkClick r:id="rId5"/>
              </a:rPr>
              <a:t>https://www.hurriyet.com.tr/aile/yazarlar/inci-tebis-picard/kadina-yonelik-siddet-ve-psikolojik-sonuclari-424949</a:t>
            </a:r>
            <a:r>
              <a:rPr lang="tr-TR" sz="1400" dirty="0" smtClean="0">
                <a:latin typeface="Calibri" pitchFamily="34" charset="0"/>
              </a:rPr>
              <a:t>.</a:t>
            </a:r>
          </a:p>
          <a:p>
            <a:pPr algn="just"/>
            <a:r>
              <a:rPr lang="tr-TR" sz="1400" dirty="0" smtClean="0">
                <a:latin typeface="Calibri" pitchFamily="34" charset="0"/>
              </a:rPr>
              <a:t>Sargın, A. 2012. Kadına Yönelik Şiddet ile Mücadele ve Şiddete Uğrayan Kadınlara Destek Mekanizmaları, </a:t>
            </a:r>
            <a:r>
              <a:rPr lang="tr-TR" sz="1400" dirty="0" smtClean="0">
                <a:latin typeface="Calibri" pitchFamily="34" charset="0"/>
                <a:hlinkClick r:id="rId6"/>
              </a:rPr>
              <a:t>www.</a:t>
            </a:r>
            <a:r>
              <a:rPr lang="tr-TR" sz="1400" dirty="0" err="1" smtClean="0">
                <a:latin typeface="Calibri" pitchFamily="34" charset="0"/>
                <a:hlinkClick r:id="rId6"/>
              </a:rPr>
              <a:t>gapcatom</a:t>
            </a:r>
            <a:r>
              <a:rPr lang="tr-TR" sz="1400" dirty="0" smtClean="0">
                <a:latin typeface="Calibri" pitchFamily="34" charset="0"/>
                <a:hlinkClick r:id="rId6"/>
              </a:rPr>
              <a:t>.org/</a:t>
            </a:r>
            <a:r>
              <a:rPr lang="tr-TR" sz="1400" dirty="0" smtClean="0">
                <a:latin typeface="Calibri" pitchFamily="34" charset="0"/>
              </a:rPr>
              <a:t>.</a:t>
            </a:r>
          </a:p>
          <a:p>
            <a:r>
              <a:rPr lang="tr-TR" sz="1400" dirty="0" smtClean="0">
                <a:latin typeface="Calibri" pitchFamily="34" charset="0"/>
              </a:rPr>
              <a:t>‘’Kadınları Şiddetten Korumak İçin Neler Yapılmalı’’, </a:t>
            </a:r>
            <a:r>
              <a:rPr lang="tr-TR" sz="1400" u="sng" dirty="0" smtClean="0">
                <a:latin typeface="Calibri" pitchFamily="34" charset="0"/>
                <a:hlinkClick r:id="rId7"/>
              </a:rPr>
              <a:t>https://hthayat.haberturk.com/yasam/guncel/haber/1033909-kadinlari-siddetten-korumak-icin-neler-yapilmali</a:t>
            </a:r>
            <a:r>
              <a:rPr lang="tr-TR" sz="1400" u="sng" dirty="0" smtClean="0">
                <a:latin typeface="Calibri" pitchFamily="34" charset="0"/>
              </a:rPr>
              <a:t>.</a:t>
            </a:r>
          </a:p>
          <a:p>
            <a:pPr algn="just"/>
            <a:r>
              <a:rPr lang="tr-TR" sz="1400" dirty="0" smtClean="0">
                <a:latin typeface="Calibri" pitchFamily="34" charset="0"/>
              </a:rPr>
              <a:t>‘’TBMM'ye sunulan Hacettepe araştırması: 10 kadından 4'ü şiddete maruz kalıyor’’, </a:t>
            </a:r>
            <a:r>
              <a:rPr lang="tr-TR" sz="1400" u="sng" dirty="0" smtClean="0">
                <a:latin typeface="Calibri" pitchFamily="34" charset="0"/>
                <a:hlinkClick r:id="rId8"/>
              </a:rPr>
              <a:t>https://www.bbc.com/turkce/haberler-turkiye-56927855</a:t>
            </a:r>
            <a:r>
              <a:rPr lang="tr-TR" sz="1400" u="sng" dirty="0" smtClean="0">
                <a:latin typeface="Calibri" pitchFamily="34" charset="0"/>
              </a:rPr>
              <a:t>.</a:t>
            </a:r>
          </a:p>
          <a:p>
            <a:pPr algn="just"/>
            <a:r>
              <a:rPr lang="tr-TR" sz="1400" b="1" dirty="0" smtClean="0">
                <a:latin typeface="Calibri" pitchFamily="34" charset="0"/>
              </a:rPr>
              <a:t>"2018’de Destek Verdiğimiz 231 Kadına Fiziksel Şiddet Uygulandı</a:t>
            </a:r>
            <a:r>
              <a:rPr lang="tr-TR" sz="1400" b="1" dirty="0" smtClean="0">
                <a:latin typeface="Calibri" pitchFamily="34" charset="0"/>
                <a:hlinkClick r:id="rId9"/>
              </a:rPr>
              <a:t>“</a:t>
            </a:r>
            <a:r>
              <a:rPr lang="tr-TR" sz="1400" b="1" dirty="0" smtClean="0">
                <a:latin typeface="Calibri" pitchFamily="34" charset="0"/>
              </a:rPr>
              <a:t>, </a:t>
            </a:r>
            <a:r>
              <a:rPr lang="tr-TR" sz="1400" u="sng" dirty="0" smtClean="0">
                <a:latin typeface="Calibri" pitchFamily="34" charset="0"/>
                <a:hlinkClick r:id="rId9"/>
              </a:rPr>
              <a:t>https://m.bianet.org/bianet/kadin/207339-2018-de-destek-verdigimiz-231-kadina-fiziksel-siddet-uygulandi</a:t>
            </a:r>
            <a:r>
              <a:rPr lang="tr-TR" sz="1400" u="sng" dirty="0" smtClean="0">
                <a:latin typeface="Calibri" pitchFamily="34" charset="0"/>
              </a:rPr>
              <a:t>.</a:t>
            </a:r>
          </a:p>
          <a:p>
            <a:pPr algn="just"/>
            <a:r>
              <a:rPr lang="tr-TR" sz="1400" dirty="0" smtClean="0">
                <a:latin typeface="Calibri" pitchFamily="34" charset="0"/>
              </a:rPr>
              <a:t>‘’Kadına Yönelik Şiddetin Nedenleri’’, </a:t>
            </a:r>
            <a:r>
              <a:rPr lang="tr-TR" sz="1400" u="sng" dirty="0" smtClean="0">
                <a:latin typeface="Calibri" pitchFamily="34" charset="0"/>
                <a:hlinkClick r:id="rId10"/>
              </a:rPr>
              <a:t>https://www.medistate.com.tr/saglik-rehberi/kadina-yonelik-siddetin-nedenleri</a:t>
            </a:r>
            <a:r>
              <a:rPr lang="tr-TR" sz="1400" u="sng" dirty="0" smtClean="0">
                <a:latin typeface="Calibri" pitchFamily="34" charset="0"/>
              </a:rPr>
              <a:t>.</a:t>
            </a:r>
          </a:p>
          <a:p>
            <a:pPr algn="just"/>
            <a:endParaRPr lang="tr-TR" sz="1200" u="sng" dirty="0" smtClean="0">
              <a:latin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34818" name="Picture 2" descr="C:\Users\Rehberlik 2\Desktop\EYLEM PLANLARI\şiddet-döngüsü.jpeg"/>
          <p:cNvPicPr>
            <a:picLocks noGrp="1" noChangeAspect="1" noChangeArrowheads="1"/>
          </p:cNvPicPr>
          <p:nvPr>
            <p:ph sz="quarter" idx="1"/>
          </p:nvPr>
        </p:nvPicPr>
        <p:blipFill>
          <a:blip r:embed="rId2" cstate="print">
            <a:lum bright="-13000" contrast="56000"/>
          </a:blip>
          <a:srcRect/>
          <a:stretch>
            <a:fillRect/>
          </a:stretch>
        </p:blipFill>
        <p:spPr bwMode="auto">
          <a:xfrm>
            <a:off x="179512" y="188640"/>
            <a:ext cx="8784976" cy="655272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C00000"/>
                </a:solidFill>
              </a:rPr>
              <a:t>Şiddetin Nedenleri?</a:t>
            </a:r>
            <a:endParaRPr lang="tr-TR" dirty="0">
              <a:solidFill>
                <a:srgbClr val="C00000"/>
              </a:solidFill>
            </a:endParaRPr>
          </a:p>
        </p:txBody>
      </p:sp>
      <p:sp>
        <p:nvSpPr>
          <p:cNvPr id="4" name="3 İçerik Yer Tutucusu"/>
          <p:cNvSpPr>
            <a:spLocks noGrp="1"/>
          </p:cNvSpPr>
          <p:nvPr>
            <p:ph sz="quarter" idx="1"/>
          </p:nvPr>
        </p:nvSpPr>
        <p:spPr>
          <a:xfrm>
            <a:off x="5004048" y="1412776"/>
            <a:ext cx="3910208" cy="2686889"/>
          </a:xfrm>
          <a:prstGeom prst="rect">
            <a:avLst/>
          </a:prstGeom>
        </p:spPr>
        <p:txBody>
          <a:bodyPr wrap="square">
            <a:spAutoFit/>
          </a:bodyPr>
          <a:lstStyle/>
          <a:p>
            <a:pPr marL="1062990" lvl="2" indent="-514350">
              <a:buNone/>
            </a:pPr>
            <a:r>
              <a:rPr lang="tr-TR" sz="2100" b="1" u="sng" dirty="0" smtClean="0">
                <a:solidFill>
                  <a:schemeClr val="accent3">
                    <a:lumMod val="75000"/>
                  </a:schemeClr>
                </a:solidFill>
                <a:latin typeface="Calibri" pitchFamily="34" charset="0"/>
              </a:rPr>
              <a:t>a) Toplumsal Nedenler;</a:t>
            </a:r>
          </a:p>
          <a:p>
            <a:pPr marL="342900" indent="-342900" algn="ctr">
              <a:buNone/>
            </a:pPr>
            <a:endParaRPr lang="tr-TR" sz="1800" dirty="0" smtClean="0">
              <a:latin typeface="Calibri" pitchFamily="34" charset="0"/>
            </a:endParaRPr>
          </a:p>
          <a:p>
            <a:pPr lvl="1"/>
            <a:r>
              <a:rPr lang="tr-TR" sz="1800" b="1" dirty="0" smtClean="0">
                <a:solidFill>
                  <a:schemeClr val="accent3">
                    <a:lumMod val="75000"/>
                  </a:schemeClr>
                </a:solidFill>
                <a:latin typeface="Calibri" pitchFamily="34" charset="0"/>
              </a:rPr>
              <a:t>Hızlı sosyal değişimler,</a:t>
            </a:r>
          </a:p>
          <a:p>
            <a:pPr lvl="1"/>
            <a:r>
              <a:rPr lang="tr-TR" sz="1800" b="1" dirty="0" smtClean="0">
                <a:solidFill>
                  <a:schemeClr val="accent3">
                    <a:lumMod val="75000"/>
                  </a:schemeClr>
                </a:solidFill>
                <a:latin typeface="Calibri" pitchFamily="34" charset="0"/>
              </a:rPr>
              <a:t>Ekonomik eşitsizlikler,</a:t>
            </a:r>
          </a:p>
          <a:p>
            <a:pPr lvl="1"/>
            <a:r>
              <a:rPr lang="tr-TR" sz="1800" b="1" dirty="0" smtClean="0">
                <a:solidFill>
                  <a:schemeClr val="accent3">
                    <a:lumMod val="75000"/>
                  </a:schemeClr>
                </a:solidFill>
                <a:latin typeface="Calibri" pitchFamily="34" charset="0"/>
              </a:rPr>
              <a:t>Toplumsal cinsiyet eşitsizliği,</a:t>
            </a:r>
          </a:p>
          <a:p>
            <a:pPr lvl="1"/>
            <a:r>
              <a:rPr lang="tr-TR" sz="1800" b="1" dirty="0" smtClean="0">
                <a:solidFill>
                  <a:schemeClr val="accent3">
                    <a:lumMod val="75000"/>
                  </a:schemeClr>
                </a:solidFill>
                <a:latin typeface="Calibri" pitchFamily="34" charset="0"/>
              </a:rPr>
              <a:t>Yoksulluk ve işsizlik,</a:t>
            </a:r>
          </a:p>
          <a:p>
            <a:pPr lvl="1"/>
            <a:r>
              <a:rPr lang="tr-TR" sz="1800" b="1" dirty="0" smtClean="0">
                <a:solidFill>
                  <a:schemeClr val="accent3">
                    <a:lumMod val="75000"/>
                  </a:schemeClr>
                </a:solidFill>
                <a:latin typeface="Calibri" pitchFamily="34" charset="0"/>
              </a:rPr>
              <a:t>Yasaların uygulanmasındaki yetersizlikler,</a:t>
            </a:r>
          </a:p>
        </p:txBody>
      </p:sp>
      <p:pic>
        <p:nvPicPr>
          <p:cNvPr id="4098" name="Picture 2" descr="Kadına Yönelik Şiddet - Sezgin Hukuk İstanbul"/>
          <p:cNvPicPr>
            <a:picLocks noChangeAspect="1" noChangeArrowheads="1"/>
          </p:cNvPicPr>
          <p:nvPr/>
        </p:nvPicPr>
        <p:blipFill>
          <a:blip r:embed="rId2" cstate="print"/>
          <a:srcRect/>
          <a:stretch>
            <a:fillRect/>
          </a:stretch>
        </p:blipFill>
        <p:spPr bwMode="auto">
          <a:xfrm>
            <a:off x="251520" y="1628800"/>
            <a:ext cx="4248472" cy="2304256"/>
          </a:xfrm>
          <a:prstGeom prst="rect">
            <a:avLst/>
          </a:prstGeom>
          <a:noFill/>
        </p:spPr>
      </p:pic>
      <p:sp>
        <p:nvSpPr>
          <p:cNvPr id="4102" name="AutoShape 6" descr="Toplumsal Cinsiyet Eşitliği Nedir? Neden Önemli? - Kadın Balıkçı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4103" name="Picture 7" descr="C:\Users\Rehberlik 2\Desktop\EYLEM PLANLARI\indir (1).jpg"/>
          <p:cNvPicPr>
            <a:picLocks noChangeAspect="1" noChangeArrowheads="1"/>
          </p:cNvPicPr>
          <p:nvPr/>
        </p:nvPicPr>
        <p:blipFill>
          <a:blip r:embed="rId3" cstate="print">
            <a:lum bright="-9000" contrast="34000"/>
          </a:blip>
          <a:srcRect/>
          <a:stretch>
            <a:fillRect/>
          </a:stretch>
        </p:blipFill>
        <p:spPr bwMode="auto">
          <a:xfrm>
            <a:off x="323528" y="4221088"/>
            <a:ext cx="4176464" cy="2160240"/>
          </a:xfrm>
          <a:prstGeom prst="rect">
            <a:avLst/>
          </a:prstGeom>
          <a:noFill/>
        </p:spPr>
      </p:pic>
      <p:pic>
        <p:nvPicPr>
          <p:cNvPr id="21506" name="Picture 2" descr="Cokiyiabi - Kadına yönelik şiddete hayır mesajları resimli  https://cokiyiabi.com/kadina-yonelik-siddete-hayir-mesajlari/ | Facebook"/>
          <p:cNvPicPr>
            <a:picLocks noChangeAspect="1" noChangeArrowheads="1"/>
          </p:cNvPicPr>
          <p:nvPr/>
        </p:nvPicPr>
        <p:blipFill>
          <a:blip r:embed="rId4" cstate="print"/>
          <a:srcRect/>
          <a:stretch>
            <a:fillRect/>
          </a:stretch>
        </p:blipFill>
        <p:spPr bwMode="auto">
          <a:xfrm>
            <a:off x="4932040" y="4221088"/>
            <a:ext cx="3888432" cy="216024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C00000"/>
                </a:solidFill>
              </a:rPr>
              <a:t>Toplumsal Nedenler…</a:t>
            </a:r>
            <a:endParaRPr lang="tr-TR" dirty="0">
              <a:solidFill>
                <a:srgbClr val="C00000"/>
              </a:solidFill>
            </a:endParaRPr>
          </a:p>
        </p:txBody>
      </p:sp>
      <p:sp>
        <p:nvSpPr>
          <p:cNvPr id="5" name="4 İçerik Yer Tutucusu"/>
          <p:cNvSpPr>
            <a:spLocks noGrp="1"/>
          </p:cNvSpPr>
          <p:nvPr>
            <p:ph sz="quarter" idx="1"/>
          </p:nvPr>
        </p:nvSpPr>
        <p:spPr>
          <a:xfrm>
            <a:off x="251520" y="1484784"/>
            <a:ext cx="3384376" cy="4788024"/>
          </a:xfrm>
        </p:spPr>
        <p:txBody>
          <a:bodyPr>
            <a:normAutofit fontScale="92500" lnSpcReduction="10000"/>
          </a:bodyPr>
          <a:lstStyle/>
          <a:p>
            <a:pPr algn="ctr">
              <a:buNone/>
            </a:pPr>
            <a:endParaRPr lang="tr-TR" sz="2000" dirty="0" smtClean="0">
              <a:latin typeface="Calibri" pitchFamily="34" charset="0"/>
            </a:endParaRPr>
          </a:p>
          <a:p>
            <a:pPr lvl="1"/>
            <a:r>
              <a:rPr lang="tr-TR" sz="2000" b="1" dirty="0" smtClean="0">
                <a:solidFill>
                  <a:schemeClr val="accent3">
                    <a:lumMod val="75000"/>
                  </a:schemeClr>
                </a:solidFill>
                <a:latin typeface="Calibri" pitchFamily="34" charset="0"/>
              </a:rPr>
              <a:t>Yüksek suç işleme oranları,</a:t>
            </a:r>
          </a:p>
          <a:p>
            <a:pPr lvl="1"/>
            <a:r>
              <a:rPr lang="tr-TR" sz="2000" b="1" dirty="0" smtClean="0">
                <a:solidFill>
                  <a:schemeClr val="accent3">
                    <a:lumMod val="75000"/>
                  </a:schemeClr>
                </a:solidFill>
                <a:latin typeface="Calibri" pitchFamily="34" charset="0"/>
              </a:rPr>
              <a:t>Yüksek düzeyde ikamet yeri değişiklikleri,</a:t>
            </a:r>
          </a:p>
          <a:p>
            <a:pPr lvl="1"/>
            <a:r>
              <a:rPr lang="tr-TR" sz="2000" b="1" dirty="0" smtClean="0">
                <a:solidFill>
                  <a:schemeClr val="accent3">
                    <a:lumMod val="75000"/>
                  </a:schemeClr>
                </a:solidFill>
                <a:latin typeface="Calibri" pitchFamily="34" charset="0"/>
              </a:rPr>
              <a:t>Şiddeti pekiştiren kültürel normlar,</a:t>
            </a:r>
          </a:p>
          <a:p>
            <a:pPr lvl="1"/>
            <a:r>
              <a:rPr lang="tr-TR" sz="2000" b="1" dirty="0" smtClean="0">
                <a:solidFill>
                  <a:schemeClr val="accent3">
                    <a:lumMod val="75000"/>
                  </a:schemeClr>
                </a:solidFill>
                <a:latin typeface="Calibri" pitchFamily="34" charset="0"/>
              </a:rPr>
              <a:t>Ateşli silahlara erişimin kolay olması,</a:t>
            </a:r>
          </a:p>
          <a:p>
            <a:pPr lvl="1"/>
            <a:r>
              <a:rPr lang="tr-TR" sz="2000" b="1" dirty="0" smtClean="0">
                <a:solidFill>
                  <a:schemeClr val="accent3">
                    <a:lumMod val="75000"/>
                  </a:schemeClr>
                </a:solidFill>
                <a:latin typeface="Calibri" pitchFamily="34" charset="0"/>
              </a:rPr>
              <a:t>Şiddete özendiren film ve dizilerin varlığı,</a:t>
            </a:r>
          </a:p>
          <a:p>
            <a:pPr lvl="1"/>
            <a:r>
              <a:rPr lang="tr-TR" sz="2000" b="1" dirty="0" smtClean="0">
                <a:solidFill>
                  <a:schemeClr val="accent3">
                    <a:lumMod val="75000"/>
                  </a:schemeClr>
                </a:solidFill>
                <a:latin typeface="Calibri" pitchFamily="34" charset="0"/>
              </a:rPr>
              <a:t>Mağdurlara yönelik hizmetlerin yetersizliği vb. </a:t>
            </a:r>
          </a:p>
          <a:p>
            <a:pPr lvl="1" algn="ctr">
              <a:buNone/>
            </a:pPr>
            <a:r>
              <a:rPr lang="tr-TR" sz="2000" b="1" dirty="0" smtClean="0">
                <a:solidFill>
                  <a:schemeClr val="accent3">
                    <a:lumMod val="75000"/>
                  </a:schemeClr>
                </a:solidFill>
                <a:latin typeface="Calibri" pitchFamily="34" charset="0"/>
              </a:rPr>
              <a:t>koşullar şiddetin toplumsal nedenleri arasında yer alır.</a:t>
            </a:r>
          </a:p>
          <a:p>
            <a:pPr lvl="1"/>
            <a:endParaRPr lang="tr-TR" sz="1600" dirty="0" smtClean="0">
              <a:latin typeface="Calibri" pitchFamily="34" charset="0"/>
            </a:endParaRPr>
          </a:p>
          <a:p>
            <a:pPr lvl="1"/>
            <a:endParaRPr lang="tr-TR" sz="1600" dirty="0" smtClean="0">
              <a:solidFill>
                <a:schemeClr val="tx1"/>
              </a:solidFill>
              <a:latin typeface="Calibri" pitchFamily="34" charset="0"/>
            </a:endParaRPr>
          </a:p>
          <a:p>
            <a:pPr algn="ctr"/>
            <a:endParaRPr lang="tr-TR" dirty="0"/>
          </a:p>
        </p:txBody>
      </p:sp>
      <p:pic>
        <p:nvPicPr>
          <p:cNvPr id="16386" name="Picture 2" descr="Son dakika: İşsizlik verileri açıklandı"/>
          <p:cNvPicPr>
            <a:picLocks noChangeAspect="1" noChangeArrowheads="1"/>
          </p:cNvPicPr>
          <p:nvPr/>
        </p:nvPicPr>
        <p:blipFill>
          <a:blip r:embed="rId3" cstate="print"/>
          <a:srcRect/>
          <a:stretch>
            <a:fillRect/>
          </a:stretch>
        </p:blipFill>
        <p:spPr bwMode="auto">
          <a:xfrm>
            <a:off x="4067944" y="1628800"/>
            <a:ext cx="4392488" cy="2088232"/>
          </a:xfrm>
          <a:prstGeom prst="rect">
            <a:avLst/>
          </a:prstGeom>
          <a:noFill/>
        </p:spPr>
      </p:pic>
      <p:pic>
        <p:nvPicPr>
          <p:cNvPr id="16388" name="Picture 4" descr="İstanbul'un Kitaplara Konu Olan Gizemli Mahalle ve Sokakları - TGRT Haber"/>
          <p:cNvPicPr>
            <a:picLocks noChangeAspect="1" noChangeArrowheads="1"/>
          </p:cNvPicPr>
          <p:nvPr/>
        </p:nvPicPr>
        <p:blipFill>
          <a:blip r:embed="rId4" cstate="print"/>
          <a:srcRect/>
          <a:stretch>
            <a:fillRect/>
          </a:stretch>
        </p:blipFill>
        <p:spPr bwMode="auto">
          <a:xfrm>
            <a:off x="4067944" y="3933056"/>
            <a:ext cx="4392488" cy="230425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Picture 4" descr="İçişleri Bakanlığı 'Kadına Yönelik Şiddetle Mücadele Genelgesi' yayımladı"/>
          <p:cNvPicPr>
            <a:picLocks noGrp="1" noChangeAspect="1" noChangeArrowheads="1"/>
          </p:cNvPicPr>
          <p:nvPr>
            <p:ph sz="quarter" idx="1"/>
          </p:nvPr>
        </p:nvPicPr>
        <p:blipFill>
          <a:blip r:embed="rId2" cstate="print"/>
          <a:srcRect/>
          <a:stretch>
            <a:fillRect/>
          </a:stretch>
        </p:blipFill>
        <p:spPr bwMode="auto">
          <a:xfrm>
            <a:off x="179512" y="188640"/>
            <a:ext cx="8784976" cy="648072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600" dirty="0" smtClean="0">
                <a:solidFill>
                  <a:srgbClr val="C00000"/>
                </a:solidFill>
                <a:latin typeface="Calibri" pitchFamily="34" charset="0"/>
              </a:rPr>
              <a:t>Aile İle İlgili Nedenler…</a:t>
            </a:r>
            <a:endParaRPr lang="tr-TR" dirty="0">
              <a:solidFill>
                <a:srgbClr val="C00000"/>
              </a:solidFill>
            </a:endParaRPr>
          </a:p>
        </p:txBody>
      </p:sp>
      <p:sp>
        <p:nvSpPr>
          <p:cNvPr id="3" name="2 İçerik Yer Tutucusu"/>
          <p:cNvSpPr>
            <a:spLocks noGrp="1"/>
          </p:cNvSpPr>
          <p:nvPr>
            <p:ph sz="quarter" idx="1"/>
          </p:nvPr>
        </p:nvSpPr>
        <p:spPr>
          <a:xfrm>
            <a:off x="4644008" y="1916832"/>
            <a:ext cx="4161664" cy="4464496"/>
          </a:xfrm>
        </p:spPr>
        <p:txBody>
          <a:bodyPr>
            <a:normAutofit/>
          </a:bodyPr>
          <a:lstStyle/>
          <a:p>
            <a:pPr algn="ctr">
              <a:buNone/>
            </a:pPr>
            <a:r>
              <a:rPr lang="tr-TR" sz="2000" b="1" u="sng" dirty="0" smtClean="0">
                <a:solidFill>
                  <a:schemeClr val="accent3">
                    <a:lumMod val="75000"/>
                  </a:schemeClr>
                </a:solidFill>
                <a:latin typeface="Calibri" pitchFamily="34" charset="0"/>
              </a:rPr>
              <a:t>b) Aile İle İlgili Nedenler;</a:t>
            </a:r>
          </a:p>
          <a:p>
            <a:pPr algn="ctr">
              <a:buNone/>
            </a:pPr>
            <a:endParaRPr lang="tr-TR" sz="2000" dirty="0" smtClean="0">
              <a:latin typeface="Calibri" pitchFamily="34" charset="0"/>
            </a:endParaRPr>
          </a:p>
          <a:p>
            <a:pPr lvl="1"/>
            <a:r>
              <a:rPr lang="tr-TR" sz="1800" b="1" dirty="0" smtClean="0">
                <a:solidFill>
                  <a:schemeClr val="accent3">
                    <a:lumMod val="50000"/>
                  </a:schemeClr>
                </a:solidFill>
                <a:latin typeface="Calibri" pitchFamily="34" charset="0"/>
              </a:rPr>
              <a:t>Yetersiz </a:t>
            </a:r>
            <a:r>
              <a:rPr lang="tr-TR" sz="1800" b="1" dirty="0" smtClean="0">
                <a:solidFill>
                  <a:schemeClr val="accent3">
                    <a:lumMod val="50000"/>
                  </a:schemeClr>
                </a:solidFill>
                <a:latin typeface="Calibri" pitchFamily="34" charset="0"/>
              </a:rPr>
              <a:t>anne-babalık </a:t>
            </a:r>
            <a:r>
              <a:rPr lang="tr-TR" sz="1800" b="1" dirty="0" smtClean="0">
                <a:solidFill>
                  <a:schemeClr val="accent3">
                    <a:lumMod val="50000"/>
                  </a:schemeClr>
                </a:solidFill>
                <a:latin typeface="Calibri" pitchFamily="34" charset="0"/>
              </a:rPr>
              <a:t>becerileri,</a:t>
            </a:r>
          </a:p>
          <a:p>
            <a:pPr lvl="1"/>
            <a:r>
              <a:rPr lang="tr-TR" sz="1800" b="1" dirty="0" smtClean="0">
                <a:solidFill>
                  <a:schemeClr val="accent3">
                    <a:lumMod val="50000"/>
                  </a:schemeClr>
                </a:solidFill>
                <a:latin typeface="Calibri" pitchFamily="34" charset="0"/>
              </a:rPr>
              <a:t>Aile içinde şiddet görmüş olmak,</a:t>
            </a:r>
          </a:p>
          <a:p>
            <a:pPr lvl="1"/>
            <a:r>
              <a:rPr lang="tr-TR" sz="1800" b="1" dirty="0" smtClean="0">
                <a:solidFill>
                  <a:schemeClr val="accent3">
                    <a:lumMod val="50000"/>
                  </a:schemeClr>
                </a:solidFill>
                <a:latin typeface="Calibri" pitchFamily="34" charset="0"/>
              </a:rPr>
              <a:t>Evlilikte uyumsuzluk,</a:t>
            </a:r>
          </a:p>
          <a:p>
            <a:pPr lvl="1"/>
            <a:r>
              <a:rPr lang="tr-TR" sz="1800" b="1" dirty="0" smtClean="0">
                <a:solidFill>
                  <a:schemeClr val="accent3">
                    <a:lumMod val="50000"/>
                  </a:schemeClr>
                </a:solidFill>
                <a:latin typeface="Calibri" pitchFamily="34" charset="0"/>
              </a:rPr>
              <a:t>Anne-babayla </a:t>
            </a:r>
            <a:r>
              <a:rPr lang="tr-TR" sz="1800" b="1" dirty="0" smtClean="0">
                <a:solidFill>
                  <a:schemeClr val="accent3">
                    <a:lumMod val="50000"/>
                  </a:schemeClr>
                </a:solidFill>
                <a:latin typeface="Calibri" pitchFamily="34" charset="0"/>
              </a:rPr>
              <a:t>çatışmaların şiddetlenmesi,</a:t>
            </a:r>
          </a:p>
          <a:p>
            <a:pPr lvl="1"/>
            <a:r>
              <a:rPr lang="tr-TR" sz="1800" b="1" dirty="0" smtClean="0">
                <a:solidFill>
                  <a:schemeClr val="accent3">
                    <a:lumMod val="50000"/>
                  </a:schemeClr>
                </a:solidFill>
                <a:latin typeface="Calibri" pitchFamily="34" charset="0"/>
              </a:rPr>
              <a:t>Ev halkının sosyo-ekonomik durumunun düşük olması,</a:t>
            </a:r>
          </a:p>
          <a:p>
            <a:pPr lvl="1"/>
            <a:r>
              <a:rPr lang="tr-TR" sz="1800" b="1" dirty="0" smtClean="0">
                <a:solidFill>
                  <a:schemeClr val="accent3">
                    <a:lumMod val="50000"/>
                  </a:schemeClr>
                </a:solidFill>
                <a:latin typeface="Calibri" pitchFamily="34" charset="0"/>
              </a:rPr>
              <a:t>Şiddete meyilli arkadaşların varlığı vb. unsurlar şiddetin ailesel nedenleri arasında yer almaktadır.</a:t>
            </a:r>
          </a:p>
          <a:p>
            <a:endParaRPr lang="tr-TR" dirty="0">
              <a:solidFill>
                <a:schemeClr val="accent3">
                  <a:lumMod val="50000"/>
                </a:schemeClr>
              </a:solidFill>
            </a:endParaRPr>
          </a:p>
        </p:txBody>
      </p:sp>
      <p:sp>
        <p:nvSpPr>
          <p:cNvPr id="3074" name="AutoShape 2" descr="şiddet-şiddeti-doğurur-700-x-357-min - Algı Psikoloj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3075" name="Picture 3" descr="C:\Users\Rehberlik 2\Desktop\EYLEM PLANLARI\indir.jpg"/>
          <p:cNvPicPr>
            <a:picLocks noChangeAspect="1" noChangeArrowheads="1"/>
          </p:cNvPicPr>
          <p:nvPr/>
        </p:nvPicPr>
        <p:blipFill>
          <a:blip r:embed="rId2" cstate="print">
            <a:lum bright="-3000" contrast="33000"/>
          </a:blip>
          <a:srcRect/>
          <a:stretch>
            <a:fillRect/>
          </a:stretch>
        </p:blipFill>
        <p:spPr bwMode="auto">
          <a:xfrm>
            <a:off x="467544" y="1844824"/>
            <a:ext cx="4124267" cy="403244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600" dirty="0" smtClean="0">
                <a:solidFill>
                  <a:srgbClr val="C00000"/>
                </a:solidFill>
                <a:latin typeface="Calibri" pitchFamily="34" charset="0"/>
              </a:rPr>
              <a:t>Bireysel Nedenler…</a:t>
            </a:r>
            <a:endParaRPr lang="tr-TR" dirty="0">
              <a:solidFill>
                <a:srgbClr val="C00000"/>
              </a:solidFill>
            </a:endParaRPr>
          </a:p>
        </p:txBody>
      </p:sp>
      <p:sp>
        <p:nvSpPr>
          <p:cNvPr id="3" name="2 İçerik Yer Tutucusu"/>
          <p:cNvSpPr>
            <a:spLocks noGrp="1"/>
          </p:cNvSpPr>
          <p:nvPr>
            <p:ph sz="quarter" idx="1"/>
          </p:nvPr>
        </p:nvSpPr>
        <p:spPr>
          <a:xfrm>
            <a:off x="179512" y="2420888"/>
            <a:ext cx="3672408" cy="2982072"/>
          </a:xfrm>
        </p:spPr>
        <p:txBody>
          <a:bodyPr>
            <a:normAutofit lnSpcReduction="10000"/>
          </a:bodyPr>
          <a:lstStyle/>
          <a:p>
            <a:pPr algn="ctr">
              <a:buNone/>
            </a:pPr>
            <a:r>
              <a:rPr lang="tr-TR" sz="2000" b="1" dirty="0" smtClean="0">
                <a:solidFill>
                  <a:schemeClr val="accent3">
                    <a:lumMod val="75000"/>
                  </a:schemeClr>
                </a:solidFill>
                <a:latin typeface="Calibri" pitchFamily="34" charset="0"/>
              </a:rPr>
              <a:t>c) Bireysel Nedenler;</a:t>
            </a:r>
          </a:p>
          <a:p>
            <a:pPr algn="ctr">
              <a:buNone/>
            </a:pPr>
            <a:endParaRPr lang="tr-TR" sz="1800" b="1" dirty="0" smtClean="0">
              <a:solidFill>
                <a:schemeClr val="accent3">
                  <a:lumMod val="75000"/>
                </a:schemeClr>
              </a:solidFill>
              <a:latin typeface="Calibri" pitchFamily="34" charset="0"/>
            </a:endParaRPr>
          </a:p>
          <a:p>
            <a:pPr lvl="1"/>
            <a:r>
              <a:rPr lang="tr-TR" sz="1800" b="1" dirty="0" smtClean="0">
                <a:solidFill>
                  <a:schemeClr val="accent3">
                    <a:lumMod val="50000"/>
                  </a:schemeClr>
                </a:solidFill>
                <a:latin typeface="Calibri" pitchFamily="34" charset="0"/>
              </a:rPr>
              <a:t>Çocuklukta ihmal ya da istismara maruz kalmak,</a:t>
            </a:r>
          </a:p>
          <a:p>
            <a:pPr lvl="1"/>
            <a:r>
              <a:rPr lang="tr-TR" sz="1800" b="1" dirty="0" smtClean="0">
                <a:solidFill>
                  <a:schemeClr val="accent3">
                    <a:lumMod val="50000"/>
                  </a:schemeClr>
                </a:solidFill>
                <a:latin typeface="Calibri" pitchFamily="34" charset="0"/>
              </a:rPr>
              <a:t>Psikolojik/ kişisel bozukluklar,</a:t>
            </a:r>
          </a:p>
          <a:p>
            <a:pPr lvl="1"/>
            <a:r>
              <a:rPr lang="tr-TR" sz="1800" b="1" dirty="0" smtClean="0">
                <a:solidFill>
                  <a:schemeClr val="accent3">
                    <a:lumMod val="50000"/>
                  </a:schemeClr>
                </a:solidFill>
                <a:latin typeface="Calibri" pitchFamily="34" charset="0"/>
              </a:rPr>
              <a:t>Alkol/ madde kötüye kullanım,</a:t>
            </a:r>
          </a:p>
          <a:p>
            <a:pPr lvl="1"/>
            <a:r>
              <a:rPr lang="tr-TR" sz="1800" b="1" dirty="0" smtClean="0">
                <a:solidFill>
                  <a:schemeClr val="accent3">
                    <a:lumMod val="50000"/>
                  </a:schemeClr>
                </a:solidFill>
                <a:latin typeface="Calibri" pitchFamily="34" charset="0"/>
              </a:rPr>
              <a:t>Geçmişte şiddete başvurma öyküsünün bulunması vb. unsurlar şiddetin bireysel sebepleri arasında yer alır</a:t>
            </a:r>
            <a:r>
              <a:rPr lang="tr-TR" sz="1800" b="1" dirty="0" smtClean="0">
                <a:solidFill>
                  <a:schemeClr val="accent3">
                    <a:lumMod val="75000"/>
                  </a:schemeClr>
                </a:solidFill>
                <a:latin typeface="Calibri" pitchFamily="34" charset="0"/>
              </a:rPr>
              <a:t>.</a:t>
            </a:r>
          </a:p>
          <a:p>
            <a:endParaRPr lang="tr-TR" dirty="0"/>
          </a:p>
        </p:txBody>
      </p:sp>
      <p:pic>
        <p:nvPicPr>
          <p:cNvPr id="4098" name="Picture 2" descr="İHMAL ZİNCİRİ | SENSUM - Gelişim ve Psikoloji Merkezi"/>
          <p:cNvPicPr>
            <a:picLocks noChangeAspect="1" noChangeArrowheads="1"/>
          </p:cNvPicPr>
          <p:nvPr/>
        </p:nvPicPr>
        <p:blipFill>
          <a:blip r:embed="rId2" cstate="print">
            <a:lum bright="-10000" contrast="29000"/>
          </a:blip>
          <a:srcRect/>
          <a:stretch>
            <a:fillRect/>
          </a:stretch>
        </p:blipFill>
        <p:spPr bwMode="auto">
          <a:xfrm>
            <a:off x="3851920" y="1628800"/>
            <a:ext cx="2448272" cy="2160240"/>
          </a:xfrm>
          <a:prstGeom prst="rect">
            <a:avLst/>
          </a:prstGeom>
          <a:noFill/>
        </p:spPr>
      </p:pic>
      <p:pic>
        <p:nvPicPr>
          <p:cNvPr id="4100" name="Picture 4" descr="Fikir Sahibi Olmanız Gereken 10 Psikolojik Rahatsızlık | Pedagog Aile  Danışmanı Okan Bal"/>
          <p:cNvPicPr>
            <a:picLocks noChangeAspect="1" noChangeArrowheads="1"/>
          </p:cNvPicPr>
          <p:nvPr/>
        </p:nvPicPr>
        <p:blipFill>
          <a:blip r:embed="rId3" cstate="print">
            <a:lum bright="-4000" contrast="36000"/>
          </a:blip>
          <a:srcRect/>
          <a:stretch>
            <a:fillRect/>
          </a:stretch>
        </p:blipFill>
        <p:spPr bwMode="auto">
          <a:xfrm>
            <a:off x="4211960" y="4005064"/>
            <a:ext cx="4248472" cy="2232248"/>
          </a:xfrm>
          <a:prstGeom prst="rect">
            <a:avLst/>
          </a:prstGeom>
          <a:noFill/>
        </p:spPr>
      </p:pic>
      <p:pic>
        <p:nvPicPr>
          <p:cNvPr id="4102" name="Picture 6" descr="dikkat eksikliği"/>
          <p:cNvPicPr>
            <a:picLocks noChangeAspect="1" noChangeArrowheads="1"/>
          </p:cNvPicPr>
          <p:nvPr/>
        </p:nvPicPr>
        <p:blipFill>
          <a:blip r:embed="rId4" cstate="print">
            <a:lum bright="-7000" contrast="18000"/>
          </a:blip>
          <a:srcRect/>
          <a:stretch>
            <a:fillRect/>
          </a:stretch>
        </p:blipFill>
        <p:spPr bwMode="auto">
          <a:xfrm>
            <a:off x="6444208" y="1628800"/>
            <a:ext cx="2387708" cy="216024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C00000"/>
                </a:solidFill>
              </a:rPr>
              <a:t>Şiddetin Türleri Nelerdir?</a:t>
            </a:r>
            <a:endParaRPr lang="tr-TR" dirty="0">
              <a:solidFill>
                <a:srgbClr val="C00000"/>
              </a:solidFill>
            </a:endParaRPr>
          </a:p>
        </p:txBody>
      </p:sp>
      <p:sp>
        <p:nvSpPr>
          <p:cNvPr id="3" name="2 İçerik Yer Tutucusu"/>
          <p:cNvSpPr>
            <a:spLocks noGrp="1"/>
          </p:cNvSpPr>
          <p:nvPr>
            <p:ph sz="quarter" idx="1"/>
          </p:nvPr>
        </p:nvSpPr>
        <p:spPr>
          <a:xfrm>
            <a:off x="179512" y="1556792"/>
            <a:ext cx="3240360" cy="4896544"/>
          </a:xfrm>
        </p:spPr>
        <p:txBody>
          <a:bodyPr>
            <a:normAutofit/>
          </a:bodyPr>
          <a:lstStyle/>
          <a:p>
            <a:endParaRPr lang="tr-TR" sz="2800" dirty="0" smtClean="0">
              <a:solidFill>
                <a:srgbClr val="002060"/>
              </a:solidFill>
              <a:latin typeface="Calibri" pitchFamily="34" charset="0"/>
            </a:endParaRPr>
          </a:p>
          <a:p>
            <a:r>
              <a:rPr lang="tr-TR" sz="2800" dirty="0" smtClean="0">
                <a:solidFill>
                  <a:srgbClr val="C00000"/>
                </a:solidFill>
                <a:latin typeface="Calibri" pitchFamily="34" charset="0"/>
              </a:rPr>
              <a:t>Fiziksel </a:t>
            </a:r>
          </a:p>
          <a:p>
            <a:pPr>
              <a:buNone/>
            </a:pPr>
            <a:r>
              <a:rPr lang="tr-TR" sz="2800" dirty="0" smtClean="0">
                <a:solidFill>
                  <a:srgbClr val="C00000"/>
                </a:solidFill>
                <a:latin typeface="Calibri" pitchFamily="34" charset="0"/>
              </a:rPr>
              <a:t>   Şiddet</a:t>
            </a:r>
          </a:p>
          <a:p>
            <a:pPr>
              <a:buNone/>
            </a:pPr>
            <a:endParaRPr lang="tr-TR" sz="2800" dirty="0" smtClean="0">
              <a:solidFill>
                <a:srgbClr val="002060"/>
              </a:solidFill>
              <a:latin typeface="Calibri" pitchFamily="34" charset="0"/>
            </a:endParaRPr>
          </a:p>
          <a:p>
            <a:pPr>
              <a:buNone/>
            </a:pPr>
            <a:endParaRPr lang="tr-TR" sz="2800" dirty="0" smtClean="0">
              <a:solidFill>
                <a:srgbClr val="002060"/>
              </a:solidFill>
              <a:latin typeface="Calibri" pitchFamily="34" charset="0"/>
            </a:endParaRPr>
          </a:p>
          <a:p>
            <a:pPr>
              <a:buNone/>
            </a:pPr>
            <a:endParaRPr lang="tr-TR" sz="2800" dirty="0" smtClean="0">
              <a:solidFill>
                <a:srgbClr val="002060"/>
              </a:solidFill>
              <a:latin typeface="Calibri" pitchFamily="34" charset="0"/>
            </a:endParaRPr>
          </a:p>
          <a:p>
            <a:r>
              <a:rPr lang="tr-TR" sz="2800" dirty="0" smtClean="0">
                <a:solidFill>
                  <a:srgbClr val="0070C0"/>
                </a:solidFill>
                <a:latin typeface="Calibri" pitchFamily="34" charset="0"/>
              </a:rPr>
              <a:t>Psikolojik </a:t>
            </a:r>
          </a:p>
          <a:p>
            <a:pPr>
              <a:buNone/>
            </a:pPr>
            <a:r>
              <a:rPr lang="tr-TR" sz="2800" dirty="0" smtClean="0">
                <a:solidFill>
                  <a:srgbClr val="0070C0"/>
                </a:solidFill>
                <a:latin typeface="Calibri" pitchFamily="34" charset="0"/>
              </a:rPr>
              <a:t>     Şiddet</a:t>
            </a:r>
          </a:p>
          <a:p>
            <a:pPr>
              <a:buNone/>
            </a:pPr>
            <a:endParaRPr lang="tr-TR" sz="2800" dirty="0" smtClean="0">
              <a:solidFill>
                <a:srgbClr val="002060"/>
              </a:solidFill>
              <a:latin typeface="Calibri" pitchFamily="34" charset="0"/>
            </a:endParaRPr>
          </a:p>
          <a:p>
            <a:pPr>
              <a:buNone/>
            </a:pPr>
            <a:endParaRPr lang="tr-TR" sz="2800" dirty="0" smtClean="0">
              <a:solidFill>
                <a:srgbClr val="002060"/>
              </a:solidFill>
              <a:latin typeface="Calibri" pitchFamily="34" charset="0"/>
            </a:endParaRPr>
          </a:p>
          <a:p>
            <a:pPr>
              <a:buNone/>
            </a:pPr>
            <a:endParaRPr lang="tr-TR" sz="2800" dirty="0" smtClean="0">
              <a:solidFill>
                <a:srgbClr val="002060"/>
              </a:solidFill>
              <a:latin typeface="Calibri" pitchFamily="34" charset="0"/>
            </a:endParaRPr>
          </a:p>
          <a:p>
            <a:pPr>
              <a:buNone/>
            </a:pPr>
            <a:endParaRPr lang="tr-TR" sz="2800" dirty="0" smtClean="0">
              <a:solidFill>
                <a:srgbClr val="002060"/>
              </a:solidFill>
              <a:latin typeface="Calibri" pitchFamily="34" charset="0"/>
            </a:endParaRPr>
          </a:p>
        </p:txBody>
      </p:sp>
      <p:sp>
        <p:nvSpPr>
          <p:cNvPr id="5" name="4 Sağ Ok"/>
          <p:cNvSpPr/>
          <p:nvPr/>
        </p:nvSpPr>
        <p:spPr>
          <a:xfrm>
            <a:off x="2195736" y="2132856"/>
            <a:ext cx="1584176" cy="864096"/>
          </a:xfrm>
          <a:prstGeom prst="right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Sağ Ok"/>
          <p:cNvSpPr/>
          <p:nvPr/>
        </p:nvSpPr>
        <p:spPr>
          <a:xfrm>
            <a:off x="2195736" y="4725144"/>
            <a:ext cx="1584176" cy="936104"/>
          </a:xfrm>
          <a:prstGeom prst="right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Yuvarlatılmış Dikdörtgen"/>
          <p:cNvSpPr/>
          <p:nvPr/>
        </p:nvSpPr>
        <p:spPr>
          <a:xfrm>
            <a:off x="4067944" y="1556792"/>
            <a:ext cx="4824536" cy="216024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12 Yuvarlatılmış Dikdörtgen"/>
          <p:cNvSpPr/>
          <p:nvPr/>
        </p:nvSpPr>
        <p:spPr>
          <a:xfrm>
            <a:off x="4067944" y="4005064"/>
            <a:ext cx="4824536" cy="2304256"/>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dirty="0" smtClean="0"/>
          </a:p>
          <a:p>
            <a:pPr algn="ctr"/>
            <a:r>
              <a:rPr lang="tr-TR" sz="1600" dirty="0" smtClean="0">
                <a:latin typeface="Calibri" pitchFamily="34" charset="0"/>
              </a:rPr>
              <a:t>Duygusal şiddet, duyguların ve duygusal gereksinimlerin; </a:t>
            </a:r>
            <a:r>
              <a:rPr lang="tr-TR" sz="1600" b="1" dirty="0" smtClean="0">
                <a:latin typeface="Calibri" pitchFamily="34" charset="0"/>
              </a:rPr>
              <a:t>zorlamak, aşağılamak, cezalandırmak, öfke, gerginlik boşaltmak</a:t>
            </a:r>
            <a:r>
              <a:rPr lang="tr-TR" sz="1600" dirty="0" smtClean="0">
                <a:latin typeface="Calibri" pitchFamily="34" charset="0"/>
              </a:rPr>
              <a:t> amacıyla karşı tarafa yaptırım ve tehdit aracı olarak kullanılmasıdır.</a:t>
            </a:r>
            <a:r>
              <a:rPr lang="tr-TR" sz="1600" b="1" dirty="0" smtClean="0">
                <a:latin typeface="Calibri" pitchFamily="34" charset="0"/>
              </a:rPr>
              <a:t>  Aile bireylerinin sürekli aşağılanması, görüşmenin denetlenmesi ve engellenmesi, evden kovulma veya evden ayrılmakla tehdit edilmesi</a:t>
            </a:r>
            <a:r>
              <a:rPr lang="tr-TR" sz="1600" dirty="0" smtClean="0">
                <a:latin typeface="Calibri" pitchFamily="34" charset="0"/>
              </a:rPr>
              <a:t> vb. davranışlar  psikolojik  şiddet olarak  sıralanabilir.</a:t>
            </a:r>
          </a:p>
          <a:p>
            <a:endParaRPr lang="tr-TR" sz="1400" dirty="0"/>
          </a:p>
        </p:txBody>
      </p:sp>
      <p:sp>
        <p:nvSpPr>
          <p:cNvPr id="17" name="16 Metin kutusu"/>
          <p:cNvSpPr txBox="1"/>
          <p:nvPr/>
        </p:nvSpPr>
        <p:spPr>
          <a:xfrm>
            <a:off x="4283968" y="1700808"/>
            <a:ext cx="4464496" cy="1815882"/>
          </a:xfrm>
          <a:prstGeom prst="rect">
            <a:avLst/>
          </a:prstGeom>
          <a:noFill/>
        </p:spPr>
        <p:txBody>
          <a:bodyPr wrap="square" rtlCol="0">
            <a:spAutoFit/>
          </a:bodyPr>
          <a:lstStyle/>
          <a:p>
            <a:pPr algn="ctr"/>
            <a:r>
              <a:rPr lang="tr-TR" sz="1600" dirty="0" smtClean="0">
                <a:solidFill>
                  <a:schemeClr val="bg1"/>
                </a:solidFill>
                <a:latin typeface="Calibri" pitchFamily="34" charset="0"/>
              </a:rPr>
              <a:t>Fiziksel şiddet;</a:t>
            </a:r>
            <a:r>
              <a:rPr lang="tr-TR" sz="1600" b="1" dirty="0" smtClean="0">
                <a:solidFill>
                  <a:schemeClr val="bg1"/>
                </a:solidFill>
                <a:latin typeface="Calibri" pitchFamily="34" charset="0"/>
              </a:rPr>
              <a:t> itmek, tokat atmak, ısırmak, boğmaya çalışmak, tekmelemek, yumruklamak, eşya fırlatmak</a:t>
            </a:r>
            <a:r>
              <a:rPr lang="tr-TR" sz="1600" dirty="0" smtClean="0">
                <a:solidFill>
                  <a:schemeClr val="bg1"/>
                </a:solidFill>
                <a:latin typeface="Calibri" pitchFamily="34" charset="0"/>
              </a:rPr>
              <a:t>, fiziksel kuvvet kullanarak evden çıkmasına veya eve girmesine engel olmak</a:t>
            </a:r>
            <a:r>
              <a:rPr lang="tr-TR" sz="1600" b="1" dirty="0" smtClean="0">
                <a:solidFill>
                  <a:schemeClr val="bg1"/>
                </a:solidFill>
                <a:latin typeface="Calibri" pitchFamily="34" charset="0"/>
              </a:rPr>
              <a:t>, bıçak veya silah gibi aletlerle tehdit etmek, işkence yapmak</a:t>
            </a:r>
            <a:r>
              <a:rPr lang="tr-TR" sz="1600" dirty="0" smtClean="0">
                <a:solidFill>
                  <a:schemeClr val="bg1"/>
                </a:solidFill>
                <a:latin typeface="Calibri" pitchFamily="34" charset="0"/>
              </a:rPr>
              <a:t> gibi fiziksel gücün kullanıldığı durumları kapsamaktadır</a:t>
            </a:r>
            <a:r>
              <a:rPr lang="tr-TR" sz="1600" dirty="0" smtClean="0">
                <a:solidFill>
                  <a:schemeClr val="bg1"/>
                </a:solidFill>
              </a:rPr>
              <a:t>.</a:t>
            </a:r>
            <a:endParaRPr lang="tr-TR" sz="1600" dirty="0">
              <a:solidFill>
                <a:schemeClr val="bg1"/>
              </a:solidFil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ent">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ent">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ent">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485</TotalTime>
  <Words>1139</Words>
  <Application>Microsoft Office PowerPoint</Application>
  <PresentationFormat>Ekran Gösterisi (4:3)</PresentationFormat>
  <Paragraphs>151</Paragraphs>
  <Slides>23</Slides>
  <Notes>2</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Kent</vt:lpstr>
      <vt:lpstr>KADINA VE ÇOCUĞA YÖNELİK ŞİDDET</vt:lpstr>
      <vt:lpstr>ŞİDDET NEDİR?</vt:lpstr>
      <vt:lpstr>Slayt 3</vt:lpstr>
      <vt:lpstr>Şiddetin Nedenleri?</vt:lpstr>
      <vt:lpstr>Toplumsal Nedenler…</vt:lpstr>
      <vt:lpstr>Slayt 6</vt:lpstr>
      <vt:lpstr>Aile İle İlgili Nedenler…</vt:lpstr>
      <vt:lpstr>Bireysel Nedenler…</vt:lpstr>
      <vt:lpstr>Şiddetin Türleri Nelerdir?</vt:lpstr>
      <vt:lpstr>Şiddetin Türleri Nelerdir?</vt:lpstr>
      <vt:lpstr>Şiddetin Türleri Nelerdir?</vt:lpstr>
      <vt:lpstr>Slayt 12</vt:lpstr>
      <vt:lpstr>Yapılan Araştırma Sonuçlarına Göre….</vt:lpstr>
      <vt:lpstr>Slayt 14</vt:lpstr>
      <vt:lpstr>Slayt 15</vt:lpstr>
      <vt:lpstr>KADINA VE ÇOCUĞA YÖNELİK ŞİDDETİN SONUÇLARI</vt:lpstr>
      <vt:lpstr>KADINA VE ÇOCUĞA YÖNELİK ŞİDDETİN SONUÇLARI</vt:lpstr>
      <vt:lpstr>KADINA VE ÇOCUĞA YÖNELİK ŞİDDETİN SONUÇLARI</vt:lpstr>
      <vt:lpstr>Şiddeti Önlemek İçin Neler Yapılabilir?</vt:lpstr>
      <vt:lpstr>KADINLARDA…</vt:lpstr>
      <vt:lpstr>Şiddeti Önlemek İçin Neler Yapılabilir?</vt:lpstr>
      <vt:lpstr>Şiddete maruz kaldığınızda veya tanık olduğunuzda başvurabileceğiniz kuruluşlar;</vt:lpstr>
      <vt:lpstr>KAYNAKÇA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Rehberlik 2</dc:creator>
  <cp:lastModifiedBy>User</cp:lastModifiedBy>
  <cp:revision>276</cp:revision>
  <dcterms:created xsi:type="dcterms:W3CDTF">2022-03-17T12:20:40Z</dcterms:created>
  <dcterms:modified xsi:type="dcterms:W3CDTF">2022-03-24T11:32:01Z</dcterms:modified>
</cp:coreProperties>
</file>