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6"/>
  </p:notesMasterIdLst>
  <p:sldIdLst>
    <p:sldId id="256" r:id="rId2"/>
    <p:sldId id="267" r:id="rId3"/>
    <p:sldId id="266" r:id="rId4"/>
    <p:sldId id="257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8" r:id="rId14"/>
    <p:sldId id="265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957FE-F650-48CC-A6E5-1D1680F9DAB4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6DFE1-E4E2-4B72-8360-5E88C6D77D3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DFE1-E4E2-4B72-8360-5E88C6D77D3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DFE1-E4E2-4B72-8360-5E88C6D77D3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biz.tr/slide/3690935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urkiyeklinikleri.com/article/en-erken-evliliklere-neden-olan-faktorler-tutum-ve-kadin-sagligi-uzerine-etkisi" TargetMode="External"/><Relationship Id="rId5" Type="http://schemas.openxmlformats.org/officeDocument/2006/relationships/hyperlink" Target="https://www.mevzuat.gov.tr/MevzuatMetin/1.5.5395.pdf" TargetMode="External"/><Relationship Id="rId4" Type="http://schemas.openxmlformats.org/officeDocument/2006/relationships/hyperlink" Target="https://www.anneysen.com/1-6-yas-cocuk/makale/cocukla-yasam-cocuk-haklari-nedir-cocuk-haklari-sozlesmesi_1151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784976" cy="4680520"/>
          </a:xfrm>
        </p:spPr>
        <p:txBody>
          <a:bodyPr>
            <a:normAutofit fontScale="55000" lnSpcReduction="20000"/>
          </a:bodyPr>
          <a:lstStyle/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sz="3500" b="1" dirty="0" smtClean="0"/>
          </a:p>
          <a:p>
            <a:pPr algn="ctr">
              <a:lnSpc>
                <a:spcPct val="170000"/>
              </a:lnSpc>
              <a:buNone/>
            </a:pPr>
            <a:endParaRPr lang="tr-TR" sz="3500" b="1" dirty="0" smtClean="0">
              <a:solidFill>
                <a:schemeClr val="bg1"/>
              </a:solidFill>
            </a:endParaRPr>
          </a:p>
          <a:p>
            <a:pPr algn="ctr">
              <a:lnSpc>
                <a:spcPct val="170000"/>
              </a:lnSpc>
              <a:buNone/>
            </a:pPr>
            <a:r>
              <a:rPr lang="tr-TR" sz="3500" b="1" dirty="0" smtClean="0">
                <a:solidFill>
                  <a:schemeClr val="bg1"/>
                </a:solidFill>
              </a:rPr>
              <a:t>BİRECİK </a:t>
            </a:r>
          </a:p>
          <a:p>
            <a:pPr algn="ctr">
              <a:lnSpc>
                <a:spcPct val="170000"/>
              </a:lnSpc>
              <a:buNone/>
            </a:pPr>
            <a:r>
              <a:rPr lang="tr-TR" sz="3500" b="1" dirty="0" smtClean="0">
                <a:solidFill>
                  <a:schemeClr val="bg1"/>
                </a:solidFill>
              </a:rPr>
              <a:t>REHBERLİK VE ARAŞTIRMA </a:t>
            </a:r>
          </a:p>
          <a:p>
            <a:pPr algn="ctr">
              <a:lnSpc>
                <a:spcPct val="170000"/>
              </a:lnSpc>
              <a:buNone/>
            </a:pPr>
            <a:r>
              <a:rPr lang="tr-TR" sz="3500" b="1" dirty="0" smtClean="0">
                <a:solidFill>
                  <a:schemeClr val="bg1"/>
                </a:solidFill>
              </a:rPr>
              <a:t>MERKEZİ</a:t>
            </a:r>
          </a:p>
          <a:p>
            <a:endParaRPr lang="tr-TR" dirty="0" smtClean="0"/>
          </a:p>
          <a:p>
            <a:pPr algn="ctr">
              <a:buNone/>
            </a:pPr>
            <a:r>
              <a:rPr lang="tr-TR" dirty="0" smtClean="0"/>
              <a:t>      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260648"/>
            <a:ext cx="7560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solidFill>
                  <a:srgbClr val="7030A0"/>
                </a:solidFill>
                <a:latin typeface="Calibri" pitchFamily="34" charset="0"/>
              </a:rPr>
              <a:t>ERKEN YAŞTA ZORLA EVLİLİKLER</a:t>
            </a:r>
            <a:endParaRPr lang="tr-TR" sz="44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916832"/>
            <a:ext cx="2088232" cy="195771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ŞANLIURFA’DA ERKEN/ZORLA EVLİLİK…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716016" y="1484784"/>
            <a:ext cx="3873632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     </a:t>
            </a:r>
          </a:p>
          <a:p>
            <a:pPr algn="just">
              <a:buNone/>
            </a:pPr>
            <a:r>
              <a:rPr lang="tr-TR" dirty="0" smtClean="0"/>
              <a:t>      </a:t>
            </a: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Türkiye İstatistik Kurumu tarafından yayımlanan 2020 evlenme istatistiklerine göre 2020 yılı içinde 487.270 evlilik gerçekleşmiştir. Şanlıurfa ilinde 14.924 evlilik gerçekleşmiş olup 16-17 yaş aralığında gerçekleşen kız çocuk evlilik sayısı 867 ile 5,81 iken erkek çocuk evlilik sayısı 49 ile 0,33’tür. </a:t>
            </a:r>
          </a:p>
          <a:p>
            <a:pPr algn="just"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endParaRPr lang="tr-TR" dirty="0"/>
          </a:p>
        </p:txBody>
      </p:sp>
      <p:pic>
        <p:nvPicPr>
          <p:cNvPr id="4098" name="Picture 2" descr="Şanlıurfa Doğum oranında Türkiye 3.ncüsü oldu - GÜNDEM - Şanlıurfa Gazetesi"/>
          <p:cNvPicPr>
            <a:picLocks noChangeAspect="1" noChangeArrowheads="1"/>
          </p:cNvPicPr>
          <p:nvPr/>
        </p:nvPicPr>
        <p:blipFill>
          <a:blip r:embed="rId2" cstate="print">
            <a:lum bright="-18000" contrast="53000"/>
          </a:blip>
          <a:srcRect/>
          <a:stretch>
            <a:fillRect/>
          </a:stretch>
        </p:blipFill>
        <p:spPr bwMode="auto">
          <a:xfrm>
            <a:off x="467544" y="1988840"/>
            <a:ext cx="4104456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EVLİLİĞİN SONUÇLARI NELERDİR?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44008" y="1484784"/>
            <a:ext cx="4248472" cy="4680520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1"/>
              </a:buClr>
              <a:buNone/>
            </a:pPr>
            <a:endParaRPr lang="tr-TR" sz="1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Clr>
                <a:schemeClr val="bg1"/>
              </a:buClr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Erken evliliğin;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Eğitimin yarıda kesilmesi/ tamamlanmaması,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Aile içi sorunlar/ şiddet,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Erken ve sağlıksız gebelik,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Çocuk/anne ölümleri,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Maddi kaygılar (işsizlik ve yoksulluk),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Yetersiz ve bilinçsiz çocuk bakımı,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Psikolojik /ruhsal sorunlar,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Toplum ve aile baskısı vb.</a:t>
            </a:r>
          </a:p>
          <a:p>
            <a:pPr marL="342900" indent="-342900">
              <a:buClr>
                <a:schemeClr val="bg1"/>
              </a:buClr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 dezavantajları vardır</a:t>
            </a:r>
            <a:r>
              <a:rPr lang="tr-TR" sz="1800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endParaRPr lang="tr-TR" sz="1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endParaRPr lang="tr-TR" sz="1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endParaRPr lang="tr-TR" sz="1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Clr>
                <a:schemeClr val="bg1"/>
              </a:buClr>
              <a:buFont typeface="Wingdings" pitchFamily="2" charset="2"/>
              <a:buChar char="Ø"/>
            </a:pPr>
            <a:endParaRPr lang="tr-TR" sz="1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buAutoNum type="arabicParenR"/>
            </a:pPr>
            <a:endParaRPr lang="tr-TR" sz="18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073" name="Picture 1" descr="C:\Users\Rehberlik 2\Desktop\Yeni klasör\indir.png"/>
          <p:cNvPicPr>
            <a:picLocks noChangeAspect="1" noChangeArrowheads="1"/>
          </p:cNvPicPr>
          <p:nvPr/>
        </p:nvPicPr>
        <p:blipFill>
          <a:blip r:embed="rId2" cstate="print">
            <a:lum bright="-1000" contrast="48000"/>
          </a:blip>
          <a:srcRect/>
          <a:stretch>
            <a:fillRect/>
          </a:stretch>
        </p:blipFill>
        <p:spPr bwMode="auto">
          <a:xfrm>
            <a:off x="611560" y="1700808"/>
            <a:ext cx="3583781" cy="2448272"/>
          </a:xfrm>
          <a:prstGeom prst="rect">
            <a:avLst/>
          </a:prstGeom>
          <a:noFill/>
        </p:spPr>
      </p:pic>
      <p:sp>
        <p:nvSpPr>
          <p:cNvPr id="3075" name="AutoShape 3" descr="poster #child | Instagram, Evlilik, Hay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077" name="AutoShape 5" descr="poster #child | Instagram, Evlilik, Hay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079" name="AutoShape 7" descr="poster #child | Instagram, Evlilik, Hay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081" name="AutoShape 9" descr="poster #child | Instagram, Evlilik, Hay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083" name="AutoShape 11" descr="poster #child | Instagram, Evlilik, Hay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10 Akış Çizelgesi: Öteki İşlem"/>
          <p:cNvSpPr/>
          <p:nvPr/>
        </p:nvSpPr>
        <p:spPr>
          <a:xfrm>
            <a:off x="611560" y="4365104"/>
            <a:ext cx="3528392" cy="1512168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>
            <a:off x="683568" y="4509120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solidFill>
                  <a:schemeClr val="bg1"/>
                </a:solidFill>
                <a:latin typeface="Calibri" pitchFamily="34" charset="0"/>
              </a:rPr>
              <a:t>     HAYAL </a:t>
            </a:r>
            <a:r>
              <a:rPr lang="tr-TR" sz="3600" dirty="0" smtClean="0">
                <a:solidFill>
                  <a:srgbClr val="FFC000"/>
                </a:solidFill>
                <a:latin typeface="Calibri" pitchFamily="34" charset="0"/>
              </a:rPr>
              <a:t>EVCİLİK</a:t>
            </a:r>
          </a:p>
          <a:p>
            <a:r>
              <a:rPr lang="tr-TR" sz="3600" dirty="0" smtClean="0">
                <a:solidFill>
                  <a:schemeClr val="bg1"/>
                </a:solidFill>
                <a:latin typeface="Calibri" pitchFamily="34" charset="0"/>
              </a:rPr>
              <a:t> HAYAT </a:t>
            </a: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</a:rPr>
              <a:t>EVLİLİK!!!</a:t>
            </a: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ERKEN/ZORLA EVLİLİK KANUNEN SUÇTUR!</a:t>
            </a:r>
            <a:endParaRPr lang="tr-TR" dirty="0"/>
          </a:p>
        </p:txBody>
      </p:sp>
      <p:pic>
        <p:nvPicPr>
          <p:cNvPr id="2049" name="Picture 1" descr="C:\Users\Rehberlik 2\Desktop\Yeni klasör\indir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 bright="16000" contrast="60000"/>
          </a:blip>
          <a:srcRect/>
          <a:stretch>
            <a:fillRect/>
          </a:stretch>
        </p:blipFill>
        <p:spPr bwMode="auto">
          <a:xfrm>
            <a:off x="4902858" y="2132856"/>
            <a:ext cx="3701590" cy="3600400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251520" y="1988840"/>
            <a:ext cx="43204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      </a:t>
            </a:r>
            <a:r>
              <a:rPr lang="tr-TR" sz="2000" dirty="0" smtClean="0">
                <a:solidFill>
                  <a:schemeClr val="bg1"/>
                </a:solidFill>
              </a:rPr>
              <a:t>Dünya’ya gelmiş tüm insanların istedikleri gibi bir hayat yaşama hakkı vardır. 18 yaş ve altı çocukların erken/zorla evlendirilmesi çocuğun istismarıdır  ve suçtur.</a:t>
            </a:r>
          </a:p>
          <a:p>
            <a:pPr algn="ctr"/>
            <a:endParaRPr lang="tr-TR" sz="2000" dirty="0" smtClean="0">
              <a:solidFill>
                <a:schemeClr val="bg1"/>
              </a:solidFill>
            </a:endParaRPr>
          </a:p>
          <a:p>
            <a:pPr algn="ctr"/>
            <a:r>
              <a:rPr lang="tr-TR" sz="2000" dirty="0" smtClean="0">
                <a:solidFill>
                  <a:schemeClr val="bg1"/>
                </a:solidFill>
              </a:rPr>
              <a:t>      18 yaş üstü bireylerin ise çeşitli sebeplerle istemedikleri  evliliğe  zorlanması  da suç teşkil etmektedir. Türkiye Cumhuriyeti Anayasası gereğince bu tür suçların cezası,‘’</a:t>
            </a:r>
            <a:r>
              <a:rPr lang="tr-TR" sz="2000" dirty="0" smtClean="0">
                <a:solidFill>
                  <a:srgbClr val="FFFF00"/>
                </a:solidFill>
              </a:rPr>
              <a:t>HAPİS</a:t>
            </a:r>
            <a:r>
              <a:rPr lang="tr-TR" sz="2000" dirty="0" smtClean="0">
                <a:solidFill>
                  <a:schemeClr val="bg1"/>
                </a:solidFill>
              </a:rPr>
              <a:t>’’tir.</a:t>
            </a:r>
            <a:endParaRPr lang="tr-T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/>
          <a:lstStyle/>
          <a:p>
            <a:r>
              <a:rPr lang="tr-TR" dirty="0" smtClean="0"/>
              <a:t>NE YAPILABİLİR?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4680520" cy="50405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       Erken yaşta zorla evliliğe maruz kaldığınızda veya tanık olduğunuzda başvurabileceğimiz kuruluşlar;</a:t>
            </a:r>
          </a:p>
          <a:p>
            <a:pPr algn="ctr">
              <a:buNone/>
            </a:pPr>
            <a:endParaRPr lang="tr-TR" sz="22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bg1"/>
                </a:solidFill>
                <a:latin typeface="Calibri" pitchFamily="34" charset="0"/>
              </a:rPr>
              <a:t>Polis merkezleri,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bg1"/>
                </a:solidFill>
                <a:latin typeface="Calibri" pitchFamily="34" charset="0"/>
              </a:rPr>
              <a:t>Jandarma karakolları,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bg1"/>
                </a:solidFill>
                <a:latin typeface="Calibri" pitchFamily="34" charset="0"/>
              </a:rPr>
              <a:t> Sağlık kuruluşları,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bg1"/>
                </a:solidFill>
                <a:latin typeface="Calibri" pitchFamily="34" charset="0"/>
              </a:rPr>
              <a:t> Cumhuriyet savcılığı,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bg1"/>
                </a:solidFill>
                <a:latin typeface="Calibri" pitchFamily="34" charset="0"/>
              </a:rPr>
              <a:t> İl ve ilçe sosyal hizmetler müdürlükleri,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bg1"/>
                </a:solidFill>
                <a:latin typeface="Calibri" pitchFamily="34" charset="0"/>
              </a:rPr>
              <a:t>Alo 183 (Aile, Kadın, Çocuk ve </a:t>
            </a:r>
          </a:p>
          <a:p>
            <a:pPr>
              <a:buClr>
                <a:schemeClr val="bg1"/>
              </a:buClr>
              <a:buNone/>
            </a:pPr>
            <a:r>
              <a:rPr lang="tr-TR" sz="2600" dirty="0" smtClean="0">
                <a:solidFill>
                  <a:schemeClr val="bg1"/>
                </a:solidFill>
                <a:latin typeface="Calibri" pitchFamily="34" charset="0"/>
              </a:rPr>
              <a:t>     Özürlü Sosyal Hizmet Danışma Hattı),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bg1"/>
                </a:solidFill>
                <a:latin typeface="Calibri" pitchFamily="34" charset="0"/>
              </a:rPr>
              <a:t> Belediyelerin Kadın Danışma Merkezleri.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endParaRPr lang="tr-TR" dirty="0"/>
          </a:p>
        </p:txBody>
      </p:sp>
      <p:pic>
        <p:nvPicPr>
          <p:cNvPr id="27650" name="Picture 2" descr="Ekran Alıntısı"/>
          <p:cNvPicPr>
            <a:picLocks noChangeAspect="1" noChangeArrowheads="1"/>
          </p:cNvPicPr>
          <p:nvPr/>
        </p:nvPicPr>
        <p:blipFill>
          <a:blip r:embed="rId2" cstate="print">
            <a:lum bright="-14000" contrast="32000"/>
          </a:blip>
          <a:srcRect l="1749" r="1257"/>
          <a:stretch>
            <a:fillRect/>
          </a:stretch>
        </p:blipFill>
        <p:spPr bwMode="auto">
          <a:xfrm>
            <a:off x="4499992" y="2636912"/>
            <a:ext cx="4320480" cy="3096344"/>
          </a:xfrm>
          <a:prstGeom prst="rect">
            <a:avLst/>
          </a:prstGeom>
          <a:noFill/>
          <a:ln w="9525" algn="in">
            <a:solidFill>
              <a:srgbClr val="00008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7006552" cy="4752528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1200" b="1" dirty="0" smtClean="0">
                <a:solidFill>
                  <a:schemeClr val="bg1"/>
                </a:solidFill>
                <a:latin typeface="Calibri" pitchFamily="34" charset="0"/>
              </a:rPr>
              <a:t>‘’Çocuk İstismarı ve Erken Evlilik’’,   </a:t>
            </a:r>
            <a:r>
              <a:rPr lang="tr-TR" sz="1200" b="1" dirty="0" smtClean="0">
                <a:solidFill>
                  <a:schemeClr val="bg1"/>
                </a:solidFill>
                <a:latin typeface="Calibri" pitchFamily="34" charset="0"/>
                <a:hlinkClick r:id="rId3"/>
              </a:rPr>
              <a:t>https://slideplayer.biz.tr/slide/3690935/</a:t>
            </a:r>
            <a:endParaRPr lang="tr-TR" sz="12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lvl="0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‘’Çocuk Hakları’’, Son Güncelleme 12 Aralık 2021,  </a:t>
            </a:r>
            <a:r>
              <a:rPr lang="tr-TR" sz="1200" b="1" u="sng" dirty="0" smtClean="0">
                <a:solidFill>
                  <a:schemeClr val="accent6"/>
                </a:solidFill>
                <a:latin typeface="Calibri" pitchFamily="34" charset="0"/>
                <a:cs typeface="Arial" pitchFamily="34" charset="0"/>
              </a:rPr>
              <a:t>https://tr.wikipedia.org/wiki/%C3%87ocuk_haklar%C4%B1#:~:text=%C3%87ocuk%20haklar%C4%B1%2C%20kanunen%20veya%20ahlaki,birden%20tan%C4%B1mlamakta%20kullan%C4%B1lan%20evrensel%20kavramd%C4%B1r. </a:t>
            </a:r>
            <a:endParaRPr lang="tr-TR" sz="1200" b="1" u="sng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1200" b="1" dirty="0" smtClean="0">
                <a:solidFill>
                  <a:schemeClr val="bg1"/>
                </a:solidFill>
              </a:rPr>
              <a:t>‘’Çocuk Hakları Nedir?’’, Son Güncelleme 6 Nisan 2021, </a:t>
            </a:r>
            <a:r>
              <a:rPr lang="tr-TR" sz="1200" b="1" dirty="0" smtClean="0">
                <a:solidFill>
                  <a:schemeClr val="bg1"/>
                </a:solidFill>
                <a:hlinkClick r:id="rId4"/>
              </a:rPr>
              <a:t>https://www.anneysen.com/1-6-yas-cocuk/makale/cocukla-yasam-cocuk-haklari-nedir-cocuk-haklari-sozlesmesi_11518</a:t>
            </a:r>
            <a:endParaRPr lang="tr-TR" sz="1200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1200" b="1" dirty="0" smtClean="0">
                <a:solidFill>
                  <a:schemeClr val="bg1"/>
                </a:solidFill>
              </a:rPr>
              <a:t>‘’Çocuk Koruma Kanunu’’, Son Güncelleme 3 Temmuz 2005, </a:t>
            </a:r>
            <a:r>
              <a:rPr lang="tr-TR" sz="1200" b="1" dirty="0" smtClean="0">
                <a:solidFill>
                  <a:schemeClr val="bg1"/>
                </a:solidFill>
                <a:hlinkClick r:id="rId5"/>
              </a:rPr>
              <a:t>https://www.mevzuat.gov.tr/MevzuatMetin/1.5.5395.pdf</a:t>
            </a:r>
            <a:endParaRPr lang="tr-TR" sz="1200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tr-TR" sz="1200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1200" b="1" dirty="0" smtClean="0">
                <a:solidFill>
                  <a:schemeClr val="bg1"/>
                </a:solidFill>
                <a:latin typeface="Calibri" pitchFamily="34" charset="0"/>
              </a:rPr>
              <a:t>‘’Erken Evliliklere Neden Olan Faktörler, Tutum ve Kadın Sağlığı Üzerine Etkisi’’, </a:t>
            </a:r>
            <a:r>
              <a:rPr lang="tr-TR" sz="1200" b="1" dirty="0" smtClean="0">
                <a:hlinkClick r:id="rId6"/>
              </a:rPr>
              <a:t>https://www.turkiyeklinikleri.com/article/en-erken-evliliklere-neden-olan-faktorler-tutum-ve-kadin-sagligi-uzerine-etkisi</a:t>
            </a:r>
            <a:endParaRPr lang="tr-TR" sz="1200" b="1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tr-TR" sz="1200" b="1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1200" b="1" dirty="0" smtClean="0">
                <a:solidFill>
                  <a:schemeClr val="bg1"/>
                </a:solidFill>
                <a:latin typeface="Calibri" pitchFamily="34" charset="0"/>
              </a:rPr>
              <a:t>‘’ Kadına Yönelik Şiddet Nedir? ’’, Son Güncelleme 19 Kasım 2021, </a:t>
            </a:r>
            <a:r>
              <a:rPr lang="tr-TR" sz="1200" b="1" u="sng" dirty="0" smtClean="0">
                <a:solidFill>
                  <a:schemeClr val="accent6"/>
                </a:solidFill>
                <a:latin typeface="Calibri" pitchFamily="34" charset="0"/>
              </a:rPr>
              <a:t>https://egitimsen.org.tr/konu/kadin/kadinborsur/. </a:t>
            </a:r>
          </a:p>
          <a:p>
            <a:pPr>
              <a:buClr>
                <a:schemeClr val="bg1"/>
              </a:buClr>
              <a:buNone/>
            </a:pPr>
            <a:endParaRPr lang="tr-TR" sz="1200" b="1" u="sng" dirty="0" smtClean="0">
              <a:solidFill>
                <a:schemeClr val="accent6"/>
              </a:solidFill>
              <a:latin typeface="Calibri" pitchFamily="34" charset="0"/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1200" b="1" dirty="0" smtClean="0">
                <a:solidFill>
                  <a:schemeClr val="bg1"/>
                </a:solidFill>
                <a:latin typeface="Calibri" pitchFamily="34" charset="0"/>
              </a:rPr>
              <a:t>Aile ve Sosyal Hizmetler Bakanlığı’nın hazırlamış olduğu Şanlıurfa ili Erken Yaşta ve Zorla Evliliklerle Mücadele İl Eylem Planından yararlanılmıştır.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tr-TR" sz="1400" b="1" u="sng" dirty="0" smtClean="0">
              <a:solidFill>
                <a:schemeClr val="accent6"/>
              </a:solidFill>
              <a:latin typeface="Calibri" pitchFamily="34" charset="0"/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tr-TR" sz="14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tr-TR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260648" y="3012286"/>
            <a:ext cx="2885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Book" pitchFamily="34" charset="0"/>
                <a:cs typeface="Arial" pitchFamily="34" charset="0"/>
              </a:rPr>
              <a:t> 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KİMDİR/NEDİR?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323528" y="2132856"/>
            <a:ext cx="2974104" cy="3888432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    Birleşmiş Milletler raporuna göre </a:t>
            </a:r>
          </a:p>
          <a:p>
            <a:pPr algn="ctr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0-18 yaş arasındaki bireyler ‘’çocuk’’ olarak kabul edilir. Bu nedenle 18 yaş altındaki her çocuğun korunmaya ihtiyacı vardır!</a:t>
            </a:r>
            <a:r>
              <a:rPr lang="tr-TR" sz="2000" b="1" dirty="0" smtClean="0"/>
              <a:t>  </a:t>
            </a:r>
          </a:p>
          <a:p>
            <a:endParaRPr lang="tr-TR" sz="2000" dirty="0">
              <a:solidFill>
                <a:schemeClr val="bg1"/>
              </a:solidFill>
            </a:endParaRPr>
          </a:p>
        </p:txBody>
      </p:sp>
      <p:pic>
        <p:nvPicPr>
          <p:cNvPr id="12290" name="Picture 2" descr="Dünya Çocuk Günü ne zaman 2021? İşte, Dünya Çocuk Günü ile ilgili söz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204864"/>
            <a:ext cx="5055518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hakları;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932040" y="1556792"/>
            <a:ext cx="3838200" cy="468052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        </a:t>
            </a:r>
          </a:p>
          <a:p>
            <a:pPr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Çocuk hakları</a:t>
            </a:r>
            <a:r>
              <a:rPr lang="tr-TR" sz="2000" dirty="0" smtClean="0">
                <a:solidFill>
                  <a:schemeClr val="bg1"/>
                </a:solidFill>
              </a:rPr>
              <a:t>, kanunen veya ahlaki olarak dünya üzerindeki tüm çocukların</a:t>
            </a:r>
            <a:r>
              <a:rPr lang="tr-TR" sz="2000" i="1" dirty="0" smtClean="0">
                <a:solidFill>
                  <a:schemeClr val="bg1"/>
                </a:solidFill>
              </a:rPr>
              <a:t> doğuştan sahip olduğu; eğitim, sağlık, yaşama, barınma</a:t>
            </a:r>
            <a:r>
              <a:rPr lang="tr-TR" sz="2000" dirty="0" smtClean="0">
                <a:solidFill>
                  <a:schemeClr val="bg1"/>
                </a:solidFill>
              </a:rPr>
              <a:t>, fiziksel, psikolojik veya cinsel sömürüye karşı korunma gibi haklarının hepsini tanımlamakta kullanılan evrensel kavramdır. </a:t>
            </a:r>
          </a:p>
          <a:p>
            <a:pPr algn="ctr">
              <a:buNone/>
            </a:pPr>
            <a:endParaRPr lang="tr-TR" sz="2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Peki;</a:t>
            </a:r>
          </a:p>
          <a:p>
            <a:pPr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Çocukların ne tür hakları vardır?</a:t>
            </a:r>
          </a:p>
          <a:p>
            <a:endParaRPr lang="tr-TR" dirty="0"/>
          </a:p>
        </p:txBody>
      </p:sp>
      <p:pic>
        <p:nvPicPr>
          <p:cNvPr id="11268" name="Picture 4" descr="Çocukların Yaşam Hakkı Devletlerin Sorumluluğundadır - bianet"/>
          <p:cNvPicPr>
            <a:picLocks noChangeAspect="1" noChangeArrowheads="1"/>
          </p:cNvPicPr>
          <p:nvPr/>
        </p:nvPicPr>
        <p:blipFill>
          <a:blip r:embed="rId2" cstate="print">
            <a:lum bright="-5000" contrast="18000"/>
          </a:blip>
          <a:srcRect l="19268" t="4581" r="17045" b="4581"/>
          <a:stretch>
            <a:fillRect/>
          </a:stretch>
        </p:blipFill>
        <p:spPr bwMode="auto">
          <a:xfrm>
            <a:off x="467544" y="1772816"/>
            <a:ext cx="4248472" cy="4392488"/>
          </a:xfrm>
          <a:prstGeom prst="rect">
            <a:avLst/>
          </a:prstGeom>
          <a:noFill/>
        </p:spPr>
      </p:pic>
      <p:sp>
        <p:nvSpPr>
          <p:cNvPr id="8" name="7 Metin kutusu"/>
          <p:cNvSpPr txBox="1"/>
          <p:nvPr/>
        </p:nvSpPr>
        <p:spPr>
          <a:xfrm>
            <a:off x="1475656" y="2924944"/>
            <a:ext cx="20882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b="1" dirty="0" smtClean="0">
                <a:solidFill>
                  <a:srgbClr val="002060"/>
                </a:solidFill>
              </a:rPr>
              <a:t>HER </a:t>
            </a:r>
          </a:p>
          <a:p>
            <a:pPr algn="ctr">
              <a:lnSpc>
                <a:spcPct val="150000"/>
              </a:lnSpc>
            </a:pPr>
            <a:r>
              <a:rPr lang="tr-TR" sz="2000" b="1" dirty="0" smtClean="0">
                <a:solidFill>
                  <a:srgbClr val="002060"/>
                </a:solidFill>
              </a:rPr>
              <a:t>ÇOCUK </a:t>
            </a:r>
          </a:p>
          <a:p>
            <a:pPr algn="ctr">
              <a:lnSpc>
                <a:spcPct val="150000"/>
              </a:lnSpc>
            </a:pPr>
            <a:r>
              <a:rPr lang="tr-TR" sz="2000" b="1" dirty="0" smtClean="0">
                <a:solidFill>
                  <a:srgbClr val="002060"/>
                </a:solidFill>
              </a:rPr>
              <a:t>HAKLARIYLA</a:t>
            </a:r>
          </a:p>
          <a:p>
            <a:pPr algn="ctr">
              <a:lnSpc>
                <a:spcPct val="150000"/>
              </a:lnSpc>
            </a:pPr>
            <a:r>
              <a:rPr lang="tr-TR" sz="2000" b="1" dirty="0" smtClean="0">
                <a:solidFill>
                  <a:srgbClr val="002060"/>
                </a:solidFill>
              </a:rPr>
              <a:t>DOĞAR</a:t>
            </a:r>
          </a:p>
          <a:p>
            <a:pPr algn="ctr"/>
            <a:endParaRPr lang="tr-TR" sz="1400" b="1" dirty="0" smtClean="0">
              <a:solidFill>
                <a:srgbClr val="002060"/>
              </a:solidFill>
            </a:endParaRPr>
          </a:p>
          <a:p>
            <a:pPr algn="ctr"/>
            <a:endParaRPr lang="tr-TR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Hakları Nelerdir?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5184576" cy="4896544"/>
          </a:xfrm>
        </p:spPr>
        <p:txBody>
          <a:bodyPr>
            <a:normAutofit/>
          </a:bodyPr>
          <a:lstStyle/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Yaşama ve gelişme hakkı,</a:t>
            </a:r>
            <a:endParaRPr lang="tr-TR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Bir isme ve vatandaşlığa sahip olma hakkı,</a:t>
            </a:r>
            <a:endParaRPr lang="tr-TR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Sağlık hizmetlerinden faydalanma hakkı,</a:t>
            </a:r>
            <a:endParaRPr lang="tr-TR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Eğitim hakkı,</a:t>
            </a:r>
            <a:endParaRPr lang="tr-TR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İnsani şartlarda yaşama hakkı,</a:t>
            </a:r>
            <a:endParaRPr lang="tr-TR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İstismar ve ihmalden korunma hakkı,</a:t>
            </a:r>
            <a:endParaRPr lang="tr-TR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Ekonomik sömürüden korunma hakkı </a:t>
            </a:r>
          </a:p>
          <a:p>
            <a:pPr algn="just">
              <a:buClr>
                <a:schemeClr val="bg1"/>
              </a:buClr>
              <a:buNone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     (çocuk işçiler),</a:t>
            </a:r>
            <a:endParaRPr lang="tr-TR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None/>
            </a:pPr>
            <a:r>
              <a:rPr lang="tr-TR" sz="2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tr-TR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9218" name="AutoShape 2" descr="İHD Genel Merkezi on Twitter: &quot;Çocuk hakları insan haklarıdır! @egitimsen  ile birlikte çıkardığımız ortak yayınımız: https://t.co/GFzY8bPFkc #İHD  https://t.co/IWG1LL3ucd&quot; / Twit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219" name="Picture 3" descr="C:\Users\Rehberlik 2\Desktop\Yeni klasör\Yeni klasör\indir.jpg"/>
          <p:cNvPicPr>
            <a:picLocks noChangeAspect="1" noChangeArrowheads="1"/>
          </p:cNvPicPr>
          <p:nvPr/>
        </p:nvPicPr>
        <p:blipFill>
          <a:blip r:embed="rId2" cstate="print">
            <a:lum bright="-7000" contrast="17000"/>
          </a:blip>
          <a:srcRect/>
          <a:stretch>
            <a:fillRect/>
          </a:stretch>
        </p:blipFill>
        <p:spPr bwMode="auto">
          <a:xfrm>
            <a:off x="5652120" y="2204864"/>
            <a:ext cx="2952328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Hakları Nelerdir?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355976" y="1916832"/>
            <a:ext cx="4032448" cy="4182216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800" b="1" dirty="0" smtClean="0">
                <a:solidFill>
                  <a:schemeClr val="bg1"/>
                </a:solidFill>
                <a:latin typeface="Calibri" pitchFamily="34" charset="0"/>
              </a:rPr>
              <a:t>Düşünce özgürlüğü hakkı,</a:t>
            </a:r>
            <a:endParaRPr lang="tr-TR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800" b="1" dirty="0" smtClean="0">
                <a:solidFill>
                  <a:schemeClr val="bg1"/>
                </a:solidFill>
                <a:latin typeface="Calibri" pitchFamily="34" charset="0"/>
              </a:rPr>
              <a:t>İfade özgürlüğü hakkı,</a:t>
            </a:r>
            <a:endParaRPr lang="tr-TR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800" b="1" dirty="0" smtClean="0">
                <a:solidFill>
                  <a:schemeClr val="bg1"/>
                </a:solidFill>
                <a:latin typeface="Calibri" pitchFamily="34" charset="0"/>
              </a:rPr>
              <a:t>Engelli çocukların eğitim, sağlık ve  bakım hizmetlerinden yararlanma hakkı,</a:t>
            </a:r>
            <a:endParaRPr lang="tr-TR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800" b="1" dirty="0" smtClean="0">
                <a:solidFill>
                  <a:schemeClr val="bg1"/>
                </a:solidFill>
                <a:latin typeface="Calibri" pitchFamily="34" charset="0"/>
              </a:rPr>
              <a:t>Dinlenme, eğlence ve kültürel faaliyetler </a:t>
            </a:r>
          </a:p>
          <a:p>
            <a:pPr algn="just">
              <a:buClr>
                <a:schemeClr val="bg1"/>
              </a:buClr>
              <a:buNone/>
            </a:pPr>
            <a:r>
              <a:rPr lang="tr-TR" sz="2800" b="1" dirty="0" smtClean="0">
                <a:solidFill>
                  <a:schemeClr val="bg1"/>
                </a:solidFill>
                <a:latin typeface="Calibri" pitchFamily="34" charset="0"/>
              </a:rPr>
              <a:t>     için zamana sahip olma vb. hakları vardır.</a:t>
            </a:r>
            <a:endParaRPr lang="tr-TR" dirty="0"/>
          </a:p>
        </p:txBody>
      </p:sp>
      <p:sp>
        <p:nvSpPr>
          <p:cNvPr id="1026" name="AutoShape 2" descr="ÇOCUK HAKLARI İNSAN HAKLARIDI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7" name="Picture 3" descr="C:\Users\Rehberlik 2\Desktop\Yeni klasör\indir.jpg"/>
          <p:cNvPicPr>
            <a:picLocks noChangeAspect="1" noChangeArrowheads="1"/>
          </p:cNvPicPr>
          <p:nvPr/>
        </p:nvPicPr>
        <p:blipFill>
          <a:blip r:embed="rId2" cstate="print">
            <a:lum bright="-14000" contrast="16000"/>
          </a:blip>
          <a:srcRect/>
          <a:stretch>
            <a:fillRect/>
          </a:stretch>
        </p:blipFill>
        <p:spPr bwMode="auto">
          <a:xfrm>
            <a:off x="827584" y="2348880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758952"/>
          </a:xfrm>
        </p:spPr>
        <p:txBody>
          <a:bodyPr/>
          <a:lstStyle/>
          <a:p>
            <a:r>
              <a:rPr lang="tr-TR" dirty="0" smtClean="0"/>
              <a:t>Çocuk hakları ihlal edilirse…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220072" y="1772816"/>
            <a:ext cx="3478160" cy="44702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    Hiç kimse çocukların haklarını elinden alamaz ve  çocuğu istemediği hiçbir şeye zorlayamaz. Çocuk haklarının  temel amacı, çocukların sağlıklı bir yaşam sürmelerini garanti altına almaktır. </a:t>
            </a:r>
          </a:p>
          <a:p>
            <a:pPr algn="ctr">
              <a:buNone/>
            </a:pPr>
            <a:endParaRPr lang="tr-TR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Türkiye’de ise çocukların hakları 5395 sayılı ‘’ Çocuk Koruma Kanunu’’ ile korunmaktadır. Çocuk haklarının ihlal edilmesi durumunda gerekli hukuksal süreç mahkemeler tarafından yürütülmektedir.</a:t>
            </a:r>
            <a:endParaRPr lang="tr-TR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8194" name="Picture 2" descr="E–devlet ile Mahkeme Sorgulama Nasıl Yapılır? - Yeni Şafak"/>
          <p:cNvPicPr>
            <a:picLocks noChangeAspect="1" noChangeArrowheads="1"/>
          </p:cNvPicPr>
          <p:nvPr/>
        </p:nvPicPr>
        <p:blipFill>
          <a:blip r:embed="rId2" cstate="print">
            <a:lum bright="2000" contrast="29000"/>
          </a:blip>
          <a:srcRect/>
          <a:stretch>
            <a:fillRect/>
          </a:stretch>
        </p:blipFill>
        <p:spPr bwMode="auto">
          <a:xfrm>
            <a:off x="611560" y="1772816"/>
            <a:ext cx="3960440" cy="2016224"/>
          </a:xfrm>
          <a:prstGeom prst="rect">
            <a:avLst/>
          </a:prstGeom>
          <a:noFill/>
        </p:spPr>
      </p:pic>
      <p:pic>
        <p:nvPicPr>
          <p:cNvPr id="8196" name="Picture 4" descr="ÇOCUK KORUMA KANUNU KAPSAMINDA ÇOCUKLAR HAKKINDA ALINABİLECEK KORUYUCU ve  DESTEKLEYİCİ TEDBİRL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77072"/>
            <a:ext cx="3960440" cy="2048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/>
          <a:lstStyle/>
          <a:p>
            <a:r>
              <a:rPr lang="tr-TR" dirty="0" smtClean="0"/>
              <a:t>ERKEN/ZORLA EVLİLİK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3995936" cy="518457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tr-TR" sz="19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None/>
            </a:pPr>
            <a:r>
              <a:rPr lang="tr-TR" sz="2100" dirty="0" smtClean="0">
                <a:solidFill>
                  <a:schemeClr val="bg1"/>
                </a:solidFill>
                <a:latin typeface="Calibri" pitchFamily="34" charset="0"/>
              </a:rPr>
              <a:t>          Çocuk haklarının ihlal edildiği bir durum da çocuk evlilikleridir. </a:t>
            </a:r>
          </a:p>
          <a:p>
            <a:pPr algn="just">
              <a:buNone/>
            </a:pPr>
            <a:r>
              <a:rPr lang="tr-TR" sz="2100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tr-TR" sz="21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algn="just">
              <a:buNone/>
            </a:pPr>
            <a:r>
              <a:rPr lang="tr-TR" sz="2100" b="1" dirty="0" smtClean="0">
                <a:solidFill>
                  <a:schemeClr val="bg1"/>
                </a:solidFill>
                <a:latin typeface="Calibri" pitchFamily="34" charset="0"/>
              </a:rPr>
              <a:t>           Erken yaşta evlilik</a:t>
            </a:r>
            <a:r>
              <a:rPr lang="tr-TR" sz="2100" dirty="0" smtClean="0">
                <a:solidFill>
                  <a:schemeClr val="bg1"/>
                </a:solidFill>
                <a:latin typeface="Calibri" pitchFamily="34" charset="0"/>
              </a:rPr>
              <a:t>, taraflardan en az birinin çocuk olduğu başka bir ifade ile 18 yaşından küçük olduğu hem resmi hem de gayri resmi evliliklere denmektedir. </a:t>
            </a:r>
          </a:p>
          <a:p>
            <a:pPr algn="just">
              <a:buNone/>
            </a:pPr>
            <a:endParaRPr lang="tr-TR" sz="21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None/>
            </a:pPr>
            <a:r>
              <a:rPr lang="tr-TR" sz="2100" dirty="0" smtClean="0">
                <a:solidFill>
                  <a:schemeClr val="bg1"/>
                </a:solidFill>
                <a:latin typeface="Calibri" pitchFamily="34" charset="0"/>
              </a:rPr>
              <a:t>           </a:t>
            </a:r>
            <a:r>
              <a:rPr lang="tr-TR" sz="2100" b="1" dirty="0" smtClean="0">
                <a:solidFill>
                  <a:schemeClr val="bg1"/>
                </a:solidFill>
                <a:latin typeface="Calibri" pitchFamily="34" charset="0"/>
              </a:rPr>
              <a:t>Zorla evlilik ise</a:t>
            </a:r>
            <a:r>
              <a:rPr lang="tr-TR" sz="2100" dirty="0" smtClean="0">
                <a:solidFill>
                  <a:schemeClr val="bg1"/>
                </a:solidFill>
                <a:latin typeface="Calibri" pitchFamily="34" charset="0"/>
              </a:rPr>
              <a:t>, bir ya da her iki kişinin evliliğe rıza göstermediği ya da rıza gösteremediği ve onları evliliğe zorlamak için baskı ya da istismarın kullanıldığı durumdur. </a:t>
            </a:r>
          </a:p>
          <a:p>
            <a:pPr algn="just">
              <a:buNone/>
            </a:pPr>
            <a:endParaRPr lang="tr-TR" sz="21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None/>
            </a:pPr>
            <a:r>
              <a:rPr lang="tr-TR" sz="2100" dirty="0" smtClean="0">
                <a:solidFill>
                  <a:schemeClr val="bg1"/>
                </a:solidFill>
                <a:latin typeface="Calibri" pitchFamily="34" charset="0"/>
              </a:rPr>
              <a:t>           Zorla evlilik farklı şekillerde olabilir: İnsan ticareti, görücü usulü ile yapılan geleneksel evlilikler, kız kaçırma, vatandaşlık elde etmek amacıyla yapılan evlilikler gibi.</a:t>
            </a:r>
            <a:endParaRPr lang="tr-TR" sz="21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ct val="170000"/>
              </a:lnSpc>
              <a:buNone/>
            </a:pPr>
            <a:endParaRPr lang="tr-TR" sz="30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7169" name="Picture 1" descr="C:\Users\Rehberlik 2\Desktop\Yeni klasör\indir.jpg"/>
          <p:cNvPicPr>
            <a:picLocks noChangeAspect="1" noChangeArrowheads="1"/>
          </p:cNvPicPr>
          <p:nvPr/>
        </p:nvPicPr>
        <p:blipFill>
          <a:blip r:embed="rId3" cstate="print">
            <a:lum bright="-9000" contrast="29000"/>
          </a:blip>
          <a:srcRect l="13283" r="13283"/>
          <a:stretch>
            <a:fillRect/>
          </a:stretch>
        </p:blipFill>
        <p:spPr bwMode="auto">
          <a:xfrm>
            <a:off x="6678814" y="1700808"/>
            <a:ext cx="2069649" cy="2160240"/>
          </a:xfrm>
          <a:prstGeom prst="rect">
            <a:avLst/>
          </a:prstGeom>
          <a:noFill/>
        </p:spPr>
      </p:pic>
      <p:pic>
        <p:nvPicPr>
          <p:cNvPr id="7170" name="Picture 2" descr="C:\Users\Rehberlik 2\Desktop\Yeni klasör\topyekun-cozum-154765768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077072"/>
            <a:ext cx="3273940" cy="2088232"/>
          </a:xfrm>
          <a:prstGeom prst="rect">
            <a:avLst/>
          </a:prstGeom>
          <a:noFill/>
        </p:spPr>
      </p:pic>
      <p:pic>
        <p:nvPicPr>
          <p:cNvPr id="7171" name="Picture 3" descr="C:\Users\Rehberlik 2\Desktop\Yeni klasör\cocuk-istismari-4VC7_cover.jpg"/>
          <p:cNvPicPr>
            <a:picLocks noChangeAspect="1" noChangeArrowheads="1"/>
          </p:cNvPicPr>
          <p:nvPr/>
        </p:nvPicPr>
        <p:blipFill>
          <a:blip r:embed="rId5" cstate="print">
            <a:lum bright="-13000" contrast="40000"/>
          </a:blip>
          <a:srcRect l="31004" t="14698" r="21850" b="20997"/>
          <a:stretch>
            <a:fillRect/>
          </a:stretch>
        </p:blipFill>
        <p:spPr bwMode="auto">
          <a:xfrm>
            <a:off x="4139952" y="1700808"/>
            <a:ext cx="2257799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680120"/>
          </a:xfrm>
        </p:spPr>
        <p:txBody>
          <a:bodyPr>
            <a:noAutofit/>
          </a:bodyPr>
          <a:lstStyle/>
          <a:p>
            <a:r>
              <a:rPr lang="tr-TR" sz="4000" dirty="0" smtClean="0"/>
              <a:t>Erken Evliliğin Nedenleri?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5256584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          Yaygınlığı ve nedenleri toplumdan topluma değişen erken yaşta evlilikler her iki cinsiyette görülse de </a:t>
            </a:r>
            <a:r>
              <a:rPr lang="tr-TR" sz="2000" dirty="0" smtClean="0">
                <a:solidFill>
                  <a:srgbClr val="FFFF00"/>
                </a:solidFill>
                <a:latin typeface="Calibri" pitchFamily="34" charset="0"/>
              </a:rPr>
              <a:t>en çok kız çocuklarını </a:t>
            </a: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olumsuz yönde etkilemektedir. Bu evliliklere neden olan faktörlerin başında;</a:t>
            </a:r>
          </a:p>
          <a:p>
            <a:pPr algn="just"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Yoksulluk,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Eğitimsizlik,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Kültürel ve dini değerler,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Aile namusunu koruma kaygısı,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Toplumsal cinsiyet eşitsizlikleri, gelmektedir. </a:t>
            </a:r>
          </a:p>
          <a:p>
            <a:pPr>
              <a:buNone/>
            </a:pPr>
            <a:endParaRPr lang="tr-TR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027" name="Picture 3" descr="C:\Users\Rehberlik 2\Desktop\Yeni klasör\490-254.jpg"/>
          <p:cNvPicPr>
            <a:picLocks noChangeAspect="1" noChangeArrowheads="1"/>
          </p:cNvPicPr>
          <p:nvPr/>
        </p:nvPicPr>
        <p:blipFill>
          <a:blip r:embed="rId2" cstate="print"/>
          <a:srcRect l="17741" r="22369" b="5952"/>
          <a:stretch>
            <a:fillRect/>
          </a:stretch>
        </p:blipFill>
        <p:spPr bwMode="auto">
          <a:xfrm>
            <a:off x="5868144" y="2276872"/>
            <a:ext cx="2882803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TÜRKİYE’DE ERKEN/ZORLA EVLİLİK…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4392488" cy="46440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          </a:t>
            </a:r>
          </a:p>
          <a:p>
            <a:pPr algn="just">
              <a:buNone/>
            </a:pPr>
            <a:endParaRPr lang="tr-TR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         Türkiye İstatistik Kurumu tarafından yayımlanan istatistiklere göre 2020 yılında toplam evlenme sayısı 487.270, toplam evlenen kız çocuk sayısı 13.014 olup kız çocuklarının evliliklerinin toplam evlenmeler içindeki oranları %2,7 iken aynı yaş grubunda olan erkek çocuklarının resmi evlenmelerin toplam içindeki oranı ise %0,1’dir. </a:t>
            </a:r>
          </a:p>
          <a:p>
            <a:pPr algn="just">
              <a:buNone/>
            </a:pPr>
            <a:endParaRPr lang="tr-TR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None/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          </a:t>
            </a:r>
            <a:endParaRPr lang="tr-TR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124" name="Picture 4" descr="Türkiye Haritası: Siyasi, Fiziki ve İdari Renkli Türkiye Haritası İle  Bölge, İl (Şehir) ve İlçe Sınırları - Son Dakika Eğitim Haberleri"/>
          <p:cNvPicPr>
            <a:picLocks noChangeAspect="1" noChangeArrowheads="1"/>
          </p:cNvPicPr>
          <p:nvPr/>
        </p:nvPicPr>
        <p:blipFill>
          <a:blip r:embed="rId2" cstate="print"/>
          <a:srcRect l="6614" t="7836" r="4094" b="15070"/>
          <a:stretch>
            <a:fillRect/>
          </a:stretch>
        </p:blipFill>
        <p:spPr bwMode="auto">
          <a:xfrm>
            <a:off x="4860032" y="2636912"/>
            <a:ext cx="3816424" cy="2522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594</TotalTime>
  <Words>681</Words>
  <Application>Microsoft Office PowerPoint</Application>
  <PresentationFormat>Ekran Gösterisi (4:3)</PresentationFormat>
  <Paragraphs>124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Kent</vt:lpstr>
      <vt:lpstr>Slayt 1</vt:lpstr>
      <vt:lpstr>ÇOCUK KİMDİR/NEDİR?</vt:lpstr>
      <vt:lpstr>Çocuk hakları;</vt:lpstr>
      <vt:lpstr>Çocuk Hakları Nelerdir?</vt:lpstr>
      <vt:lpstr>Çocuk Hakları Nelerdir?</vt:lpstr>
      <vt:lpstr>Çocuk hakları ihlal edilirse…</vt:lpstr>
      <vt:lpstr>ERKEN/ZORLA EVLİLİK</vt:lpstr>
      <vt:lpstr>Erken Evliliğin Nedenleri?</vt:lpstr>
      <vt:lpstr>TÜRKİYE’DE ERKEN/ZORLA EVLİLİK…</vt:lpstr>
      <vt:lpstr>ŞANLIURFA’DA ERKEN/ZORLA EVLİLİK…</vt:lpstr>
      <vt:lpstr>ERKEN EVLİLİĞİN SONUÇLARI NELERDİR?</vt:lpstr>
      <vt:lpstr>ERKEN/ZORLA EVLİLİK KANUNEN SUÇTUR!</vt:lpstr>
      <vt:lpstr>NE YAPILABİLİR?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Rehberlik 2</dc:creator>
  <cp:lastModifiedBy>User</cp:lastModifiedBy>
  <cp:revision>128</cp:revision>
  <dcterms:created xsi:type="dcterms:W3CDTF">2022-03-15T06:18:36Z</dcterms:created>
  <dcterms:modified xsi:type="dcterms:W3CDTF">2022-03-22T08:33:30Z</dcterms:modified>
</cp:coreProperties>
</file>